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2"/>
  </p:sldMasterIdLst>
  <p:notesMasterIdLst>
    <p:notesMasterId r:id="rId50"/>
  </p:notesMasterIdLst>
  <p:handoutMasterIdLst>
    <p:handoutMasterId r:id="rId51"/>
  </p:handoutMasterIdLst>
  <p:sldIdLst>
    <p:sldId id="256" r:id="rId3"/>
    <p:sldId id="314" r:id="rId4"/>
    <p:sldId id="315" r:id="rId5"/>
    <p:sldId id="311" r:id="rId6"/>
    <p:sldId id="312" r:id="rId7"/>
    <p:sldId id="313" r:id="rId8"/>
    <p:sldId id="257" r:id="rId9"/>
    <p:sldId id="258" r:id="rId10"/>
    <p:sldId id="259" r:id="rId11"/>
    <p:sldId id="260" r:id="rId12"/>
    <p:sldId id="264" r:id="rId13"/>
    <p:sldId id="263" r:id="rId14"/>
    <p:sldId id="265" r:id="rId15"/>
    <p:sldId id="267" r:id="rId16"/>
    <p:sldId id="305" r:id="rId17"/>
    <p:sldId id="306" r:id="rId18"/>
    <p:sldId id="307" r:id="rId19"/>
    <p:sldId id="308" r:id="rId20"/>
    <p:sldId id="276" r:id="rId21"/>
    <p:sldId id="268" r:id="rId22"/>
    <p:sldId id="269" r:id="rId23"/>
    <p:sldId id="277" r:id="rId24"/>
    <p:sldId id="278" r:id="rId25"/>
    <p:sldId id="280" r:id="rId26"/>
    <p:sldId id="281" r:id="rId27"/>
    <p:sldId id="285" r:id="rId28"/>
    <p:sldId id="283" r:id="rId29"/>
    <p:sldId id="288" r:id="rId30"/>
    <p:sldId id="284" r:id="rId31"/>
    <p:sldId id="290" r:id="rId32"/>
    <p:sldId id="289" r:id="rId33"/>
    <p:sldId id="282" r:id="rId34"/>
    <p:sldId id="291" r:id="rId35"/>
    <p:sldId id="300" r:id="rId36"/>
    <p:sldId id="292" r:id="rId37"/>
    <p:sldId id="271" r:id="rId38"/>
    <p:sldId id="301" r:id="rId39"/>
    <p:sldId id="302" r:id="rId40"/>
    <p:sldId id="304" r:id="rId41"/>
    <p:sldId id="303" r:id="rId42"/>
    <p:sldId id="293" r:id="rId43"/>
    <p:sldId id="298" r:id="rId44"/>
    <p:sldId id="297" r:id="rId45"/>
    <p:sldId id="299" r:id="rId46"/>
    <p:sldId id="294" r:id="rId47"/>
    <p:sldId id="296" r:id="rId48"/>
    <p:sldId id="27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FA68"/>
    <a:srgbClr val="F7743C"/>
    <a:srgbClr val="DDC855"/>
    <a:srgbClr val="448B91"/>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66157" autoAdjust="0"/>
  </p:normalViewPr>
  <p:slideViewPr>
    <p:cSldViewPr snapToGrid="0">
      <p:cViewPr varScale="1">
        <p:scale>
          <a:sx n="75" d="100"/>
          <a:sy n="75" d="100"/>
        </p:scale>
        <p:origin x="2088" y="72"/>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4/18/2022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Xeretai</a:t>
            </a:r>
            <a:r>
              <a:rPr lang="en-US" dirty="0"/>
              <a:t> stin </a:t>
            </a:r>
            <a:r>
              <a:rPr lang="en-US" dirty="0" err="1"/>
              <a:t>parakatw</a:t>
            </a:r>
            <a:r>
              <a:rPr lang="en-US" dirty="0"/>
              <a:t> </a:t>
            </a:r>
            <a:r>
              <a:rPr lang="en-US" dirty="0" err="1"/>
              <a:t>parousiasi</a:t>
            </a:r>
            <a:r>
              <a:rPr lang="en-US" dirty="0"/>
              <a:t> </a:t>
            </a:r>
            <a:r>
              <a:rPr lang="en-US" dirty="0" err="1"/>
              <a:t>tha</a:t>
            </a:r>
            <a:r>
              <a:rPr lang="en-US" dirty="0"/>
              <a:t> </a:t>
            </a:r>
            <a:r>
              <a:rPr lang="en-US" dirty="0" err="1"/>
              <a:t>sas</a:t>
            </a:r>
            <a:r>
              <a:rPr lang="en-US" dirty="0"/>
              <a:t> </a:t>
            </a:r>
            <a:r>
              <a:rPr lang="en-US" dirty="0" err="1"/>
              <a:t>analythi</a:t>
            </a:r>
            <a:r>
              <a:rPr lang="en-US" dirty="0"/>
              <a:t> </a:t>
            </a:r>
            <a:r>
              <a:rPr lang="en-US" dirty="0" err="1"/>
              <a:t>ena</a:t>
            </a:r>
            <a:r>
              <a:rPr lang="en-US" dirty="0"/>
              <a:t> </a:t>
            </a:r>
            <a:r>
              <a:rPr lang="en-US" dirty="0" err="1"/>
              <a:t>thema</a:t>
            </a:r>
            <a:r>
              <a:rPr lang="en-US" dirty="0"/>
              <a:t> </a:t>
            </a:r>
            <a:r>
              <a:rPr lang="en-US" dirty="0" err="1"/>
              <a:t>sxetika</a:t>
            </a:r>
            <a:r>
              <a:rPr lang="en-US" dirty="0"/>
              <a:t> me</a:t>
            </a:r>
            <a:r>
              <a:rPr lang="el-GR" dirty="0"/>
              <a:t> </a:t>
            </a:r>
            <a:r>
              <a:rPr lang="en-US" dirty="0"/>
              <a:t>tin </a:t>
            </a:r>
            <a:r>
              <a:rPr lang="el-GR"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Προηγμένη μηχανική επιβίωσης βιντεοπαιχνιδιού για πολλαπλούς παίχτες στην </a:t>
            </a:r>
            <a:r>
              <a:rPr lang="en-US"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Unreal Engine</a:t>
            </a:r>
            <a:endParaRPr lang="en-US" sz="1800" b="1" dirty="0">
              <a:solidFill>
                <a:srgbClr val="212529"/>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212529"/>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12529"/>
                </a:solidFill>
                <a:effectLst/>
                <a:latin typeface="Arial" panose="020B0604020202020204" pitchFamily="34" charset="0"/>
                <a:cs typeface="Times New Roman" panose="02020603050405020304" pitchFamily="18" charset="0"/>
              </a:rPr>
              <a:t>Protou</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ksekinisoume</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liga</a:t>
            </a:r>
            <a:r>
              <a:rPr lang="en-US" sz="1800" b="0" dirty="0">
                <a:solidFill>
                  <a:srgbClr val="212529"/>
                </a:solidFill>
                <a:effectLst/>
                <a:latin typeface="Arial" panose="020B0604020202020204" pitchFamily="34" charset="0"/>
                <a:cs typeface="Times New Roman" panose="02020603050405020304" pitchFamily="18" charset="0"/>
              </a:rPr>
              <a:t> logia </a:t>
            </a:r>
            <a:r>
              <a:rPr lang="en-US" sz="1800" b="0" dirty="0" err="1">
                <a:solidFill>
                  <a:srgbClr val="212529"/>
                </a:solidFill>
                <a:effectLst/>
                <a:latin typeface="Arial" panose="020B0604020202020204" pitchFamily="34" charset="0"/>
                <a:cs typeface="Times New Roman" panose="02020603050405020304" pitchFamily="18" charset="0"/>
              </a:rPr>
              <a:t>gia</a:t>
            </a:r>
            <a:r>
              <a:rPr lang="en-US" sz="1800" b="0" dirty="0">
                <a:solidFill>
                  <a:srgbClr val="212529"/>
                </a:solidFill>
                <a:effectLst/>
                <a:latin typeface="Arial" panose="020B0604020202020204" pitchFamily="34" charset="0"/>
                <a:cs typeface="Times New Roman" panose="02020603050405020304" pitchFamily="18" charset="0"/>
              </a:rPr>
              <a:t> emena</a:t>
            </a:r>
            <a:endParaRPr lang="en-US" b="0"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mobile </a:t>
            </a:r>
            <a:r>
              <a:rPr lang="en-US" dirty="0" err="1"/>
              <a:t>parousiastikan</a:t>
            </a:r>
            <a:r>
              <a:rPr lang="en-US" dirty="0"/>
              <a:t> oi </a:t>
            </a:r>
            <a:r>
              <a:rPr lang="en-US" dirty="0" err="1"/>
              <a:t>pio</a:t>
            </a:r>
            <a:r>
              <a:rPr lang="en-US" dirty="0"/>
              <a:t> </a:t>
            </a:r>
            <a:r>
              <a:rPr lang="en-US" dirty="0" err="1"/>
              <a:t>megales</a:t>
            </a:r>
            <a:r>
              <a:rPr lang="en-US" dirty="0"/>
              <a:t> </a:t>
            </a:r>
            <a:r>
              <a:rPr lang="en-US" dirty="0" err="1"/>
              <a:t>allages</a:t>
            </a:r>
            <a:r>
              <a:rPr lang="en-US" dirty="0"/>
              <a:t> </a:t>
            </a:r>
            <a:r>
              <a:rPr lang="en-US" dirty="0" err="1"/>
              <a:t>tou</a:t>
            </a:r>
            <a:r>
              <a:rPr lang="en-US" dirty="0"/>
              <a:t> gaming industry logo </a:t>
            </a:r>
            <a:r>
              <a:rPr lang="en-US" dirty="0" err="1"/>
              <a:t>foritotas</a:t>
            </a:r>
            <a:r>
              <a:rPr lang="en-US" dirty="0"/>
              <a:t> </a:t>
            </a:r>
            <a:r>
              <a:rPr lang="en-US" dirty="0" err="1"/>
              <a:t>alla</a:t>
            </a:r>
            <a:r>
              <a:rPr lang="en-US" dirty="0"/>
              <a:t> kai </a:t>
            </a:r>
            <a:r>
              <a:rPr lang="en-US" dirty="0" err="1"/>
              <a:t>dinatotites</a:t>
            </a:r>
            <a:r>
              <a:rPr lang="en-US" dirty="0"/>
              <a:t> Augmented Reality </a:t>
            </a:r>
            <a:r>
              <a:rPr lang="en-US" dirty="0" err="1"/>
              <a:t>opws</a:t>
            </a:r>
            <a:r>
              <a:rPr lang="en-US" dirty="0"/>
              <a:t> games kai diafora filtra real time selfies capture se social media </a:t>
            </a:r>
            <a:r>
              <a:rPr lang="en-US" dirty="0" err="1"/>
              <a:t>opws</a:t>
            </a:r>
            <a:r>
              <a:rPr lang="en-US" dirty="0"/>
              <a:t> px snapchat, Instagram</a:t>
            </a:r>
          </a:p>
          <a:p>
            <a:r>
              <a:rPr lang="en-US" dirty="0" err="1"/>
              <a:t>Episis</a:t>
            </a:r>
            <a:r>
              <a:rPr lang="en-US" dirty="0"/>
              <a:t> to AR </a:t>
            </a:r>
            <a:r>
              <a:rPr lang="en-US" dirty="0" err="1"/>
              <a:t>vasizetai</a:t>
            </a:r>
            <a:r>
              <a:rPr lang="en-US" dirty="0"/>
              <a:t> kai </a:t>
            </a:r>
            <a:r>
              <a:rPr lang="en-US" dirty="0" err="1"/>
              <a:t>sto</a:t>
            </a:r>
            <a:r>
              <a:rPr lang="en-US" dirty="0"/>
              <a:t> Computer vision kai </a:t>
            </a:r>
            <a:r>
              <a:rPr lang="en-US" dirty="0" err="1"/>
              <a:t>etsi</a:t>
            </a:r>
            <a:r>
              <a:rPr lang="en-US" dirty="0"/>
              <a:t> </a:t>
            </a:r>
            <a:r>
              <a:rPr lang="en-US" dirty="0" err="1"/>
              <a:t>kathista</a:t>
            </a:r>
            <a:r>
              <a:rPr lang="en-US" dirty="0"/>
              <a:t> tin </a:t>
            </a:r>
            <a:r>
              <a:rPr lang="en-US" dirty="0" err="1"/>
              <a:t>xristi</a:t>
            </a:r>
            <a:r>
              <a:rPr lang="en-US" dirty="0"/>
              <a:t> </a:t>
            </a:r>
            <a:r>
              <a:rPr lang="en-US" dirty="0" err="1"/>
              <a:t>kameras</a:t>
            </a:r>
            <a:r>
              <a:rPr lang="en-US" dirty="0"/>
              <a:t> </a:t>
            </a:r>
            <a:r>
              <a:rPr lang="en-US" dirty="0" err="1"/>
              <a:t>aparaititi</a:t>
            </a:r>
            <a:r>
              <a:rPr lang="en-US" dirty="0"/>
              <a:t> </a:t>
            </a:r>
            <a:r>
              <a:rPr lang="en-US" dirty="0" err="1"/>
              <a:t>sto</a:t>
            </a:r>
            <a:r>
              <a:rPr lang="en-US" dirty="0"/>
              <a:t> </a:t>
            </a:r>
            <a:r>
              <a:rPr lang="en-US" dirty="0" err="1"/>
              <a:t>na</a:t>
            </a:r>
            <a:r>
              <a:rPr lang="en-US" dirty="0"/>
              <a:t> </a:t>
            </a:r>
            <a:r>
              <a:rPr lang="en-US" dirty="0" err="1"/>
              <a:t>kani</a:t>
            </a:r>
            <a:r>
              <a:rPr lang="en-US" dirty="0"/>
              <a:t> augment </a:t>
            </a:r>
            <a:r>
              <a:rPr lang="en-US" dirty="0" err="1"/>
              <a:t>ena</a:t>
            </a:r>
            <a:r>
              <a:rPr lang="en-US" dirty="0"/>
              <a:t> virtual object </a:t>
            </a:r>
            <a:r>
              <a:rPr lang="en-US" dirty="0" err="1"/>
              <a:t>enswmatwsi</a:t>
            </a:r>
            <a:r>
              <a:rPr lang="en-US" dirty="0"/>
              <a:t> </a:t>
            </a:r>
            <a:r>
              <a:rPr lang="en-US" dirty="0" err="1"/>
              <a:t>sto</a:t>
            </a:r>
            <a:r>
              <a:rPr lang="en-US" dirty="0"/>
              <a:t> physical world</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3101358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Iparxi</a:t>
            </a:r>
            <a:r>
              <a:rPr lang="en-US" dirty="0"/>
              <a:t> kai to MR (mixed reality) </a:t>
            </a:r>
            <a:r>
              <a:rPr lang="en-US" dirty="0" err="1"/>
              <a:t>pu</a:t>
            </a:r>
            <a:r>
              <a:rPr lang="en-US" dirty="0"/>
              <a:t> </a:t>
            </a:r>
            <a:r>
              <a:rPr lang="en-US" dirty="0" err="1"/>
              <a:t>ine</a:t>
            </a:r>
            <a:r>
              <a:rPr lang="en-US" dirty="0"/>
              <a:t> </a:t>
            </a:r>
            <a:r>
              <a:rPr lang="en-US" dirty="0" err="1"/>
              <a:t>anamesa</a:t>
            </a:r>
            <a:r>
              <a:rPr lang="en-US" dirty="0"/>
              <a:t> se AR-VR </a:t>
            </a:r>
            <a:r>
              <a:rPr lang="en-US" dirty="0" err="1"/>
              <a:t>kati</a:t>
            </a:r>
            <a:r>
              <a:rPr lang="en-US" dirty="0"/>
              <a:t> </a:t>
            </a:r>
            <a:r>
              <a:rPr lang="en-US" dirty="0" err="1"/>
              <a:t>san</a:t>
            </a:r>
            <a:r>
              <a:rPr lang="en-US" dirty="0"/>
              <a:t> </a:t>
            </a:r>
            <a:r>
              <a:rPr lang="en-US" dirty="0" err="1"/>
              <a:t>pio</a:t>
            </a:r>
            <a:r>
              <a:rPr lang="en-US" dirty="0"/>
              <a:t> advanced AR me </a:t>
            </a:r>
            <a:r>
              <a:rPr lang="en-US" dirty="0" err="1"/>
              <a:t>pio</a:t>
            </a:r>
            <a:r>
              <a:rPr lang="en-US" dirty="0"/>
              <a:t> </a:t>
            </a:r>
            <a:r>
              <a:rPr lang="en-US" dirty="0" err="1"/>
              <a:t>megala</a:t>
            </a:r>
            <a:r>
              <a:rPr lang="en-US" dirty="0"/>
              <a:t> HMD (head mounted display) </a:t>
            </a:r>
            <a:r>
              <a:rPr lang="en-US" dirty="0" err="1"/>
              <a:t>siskeues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118428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roadmap tis </a:t>
            </a:r>
            <a:r>
              <a:rPr lang="en-US" dirty="0" err="1"/>
              <a:t>texnologias</a:t>
            </a:r>
            <a:endParaRPr lang="en-US" dirty="0"/>
          </a:p>
          <a:p>
            <a:r>
              <a:rPr lang="en-US" dirty="0"/>
              <a:t>Gia </a:t>
            </a:r>
            <a:r>
              <a:rPr lang="en-US" dirty="0" err="1"/>
              <a:t>na</a:t>
            </a:r>
            <a:r>
              <a:rPr lang="en-US" dirty="0"/>
              <a:t> </a:t>
            </a:r>
            <a:r>
              <a:rPr lang="en-US" dirty="0" err="1"/>
              <a:t>gini</a:t>
            </a:r>
            <a:r>
              <a:rPr lang="en-US" dirty="0"/>
              <a:t> auto </a:t>
            </a:r>
            <a:r>
              <a:rPr lang="en-US" dirty="0" err="1"/>
              <a:t>pragmatikotita</a:t>
            </a:r>
            <a:r>
              <a:rPr lang="en-US" dirty="0"/>
              <a:t> </a:t>
            </a:r>
            <a:r>
              <a:rPr lang="en-US" dirty="0" err="1"/>
              <a:t>prepei</a:t>
            </a:r>
            <a:r>
              <a:rPr lang="en-US" dirty="0"/>
              <a:t> </a:t>
            </a:r>
            <a:r>
              <a:rPr lang="en-US" dirty="0" err="1"/>
              <a:t>na</a:t>
            </a:r>
            <a:r>
              <a:rPr lang="en-US" dirty="0"/>
              <a:t> </a:t>
            </a:r>
            <a:r>
              <a:rPr lang="en-US" dirty="0" err="1"/>
              <a:t>iparksi</a:t>
            </a:r>
            <a:r>
              <a:rPr lang="en-US" dirty="0"/>
              <a:t> kai I </a:t>
            </a:r>
            <a:r>
              <a:rPr lang="en-US" dirty="0" err="1"/>
              <a:t>antistoixi</a:t>
            </a:r>
            <a:r>
              <a:rPr lang="en-US" dirty="0"/>
              <a:t> </a:t>
            </a:r>
            <a:r>
              <a:rPr lang="en-US" dirty="0" err="1"/>
              <a:t>ipodomi</a:t>
            </a:r>
            <a:r>
              <a:rPr lang="en-US" dirty="0"/>
              <a:t> kai </a:t>
            </a:r>
            <a:r>
              <a:rPr lang="en-US" dirty="0" err="1"/>
              <a:t>texnologies</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1304852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sinwliko</a:t>
            </a:r>
            <a:r>
              <a:rPr lang="en-US" dirty="0"/>
              <a:t> </a:t>
            </a:r>
            <a:r>
              <a:rPr lang="en-US" dirty="0" err="1"/>
              <a:t>ipersinolo</a:t>
            </a:r>
            <a:r>
              <a:rPr lang="en-US" dirty="0"/>
              <a:t> </a:t>
            </a:r>
            <a:r>
              <a:rPr lang="en-US" dirty="0" err="1"/>
              <a:t>pu</a:t>
            </a:r>
            <a:r>
              <a:rPr lang="en-US" dirty="0"/>
              <a:t> </a:t>
            </a:r>
            <a:r>
              <a:rPr lang="en-US" dirty="0" err="1"/>
              <a:t>apotelei</a:t>
            </a:r>
            <a:r>
              <a:rPr lang="en-US" dirty="0"/>
              <a:t> to metaverse kai poia </a:t>
            </a:r>
            <a:r>
              <a:rPr lang="en-US" dirty="0" err="1"/>
              <a:t>kommatia</a:t>
            </a:r>
            <a:r>
              <a:rPr lang="en-US" dirty="0"/>
              <a:t> </a:t>
            </a:r>
            <a:r>
              <a:rPr lang="en-US" dirty="0" err="1"/>
              <a:t>prepei</a:t>
            </a:r>
            <a:r>
              <a:rPr lang="en-US" dirty="0"/>
              <a:t> </a:t>
            </a:r>
            <a:r>
              <a:rPr lang="en-US" dirty="0" err="1"/>
              <a:t>na</a:t>
            </a:r>
            <a:r>
              <a:rPr lang="en-US" dirty="0"/>
              <a:t> </a:t>
            </a:r>
            <a:r>
              <a:rPr lang="en-US" dirty="0" err="1"/>
              <a:t>siniparskoun</a:t>
            </a:r>
            <a:r>
              <a:rPr lang="en-US" dirty="0"/>
              <a:t> </a:t>
            </a:r>
            <a:r>
              <a:rPr lang="en-US" dirty="0" err="1"/>
              <a:t>wste</a:t>
            </a:r>
            <a:r>
              <a:rPr lang="en-US" dirty="0"/>
              <a:t> </a:t>
            </a:r>
            <a:r>
              <a:rPr lang="en-US" dirty="0" err="1"/>
              <a:t>na</a:t>
            </a:r>
            <a:r>
              <a:rPr lang="en-US" dirty="0"/>
              <a:t> </a:t>
            </a:r>
            <a:r>
              <a:rPr lang="en-US" dirty="0" err="1"/>
              <a:t>litourgisi</a:t>
            </a:r>
            <a:r>
              <a:rPr lang="en-US" dirty="0"/>
              <a:t>. </a:t>
            </a:r>
            <a:r>
              <a:rPr lang="en-US" dirty="0" err="1"/>
              <a:t>Blepoume</a:t>
            </a:r>
            <a:r>
              <a:rPr lang="en-US" dirty="0"/>
              <a:t> tin </a:t>
            </a:r>
            <a:r>
              <a:rPr lang="en-US" dirty="0" err="1"/>
              <a:t>enwsi</a:t>
            </a:r>
            <a:r>
              <a:rPr lang="en-US" dirty="0"/>
              <a:t> </a:t>
            </a:r>
            <a:r>
              <a:rPr lang="en-US" dirty="0" err="1"/>
              <a:t>olwn</a:t>
            </a:r>
            <a:r>
              <a:rPr lang="en-US" dirty="0"/>
              <a:t> ton </a:t>
            </a:r>
            <a:r>
              <a:rPr lang="en-US" dirty="0" err="1"/>
              <a:t>ipodwmon</a:t>
            </a:r>
            <a:r>
              <a:rPr lang="en-US" dirty="0"/>
              <a:t> se </a:t>
            </a:r>
            <a:r>
              <a:rPr lang="en-US" dirty="0" err="1"/>
              <a:t>drasi</a:t>
            </a:r>
            <a:r>
              <a:rPr lang="en-US" dirty="0"/>
              <a:t> </a:t>
            </a:r>
            <a:r>
              <a:rPr lang="en-US" dirty="0" err="1"/>
              <a:t>metaksi</a:t>
            </a:r>
            <a:r>
              <a:rPr lang="en-US" dirty="0"/>
              <a:t> </a:t>
            </a:r>
            <a:r>
              <a:rPr lang="en-US" dirty="0" err="1"/>
              <a:t>tous</a:t>
            </a:r>
            <a:r>
              <a:rPr lang="en-US" dirty="0"/>
              <a:t> </a:t>
            </a:r>
            <a:r>
              <a:rPr lang="en-US" dirty="0" err="1"/>
              <a:t>toso</a:t>
            </a:r>
            <a:r>
              <a:rPr lang="en-US" dirty="0"/>
              <a:t> se proactive </a:t>
            </a:r>
            <a:r>
              <a:rPr lang="en-US" dirty="0" err="1"/>
              <a:t>oso</a:t>
            </a:r>
            <a:r>
              <a:rPr lang="en-US" dirty="0"/>
              <a:t> kai reactive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275005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Ipodomi</a:t>
            </a:r>
            <a:r>
              <a:rPr lang="en-US" dirty="0"/>
              <a:t> apo </a:t>
            </a:r>
            <a:r>
              <a:rPr lang="en-US" dirty="0" err="1"/>
              <a:t>arxitektonikes</a:t>
            </a:r>
            <a:r>
              <a:rPr lang="en-US" dirty="0"/>
              <a:t> </a:t>
            </a:r>
            <a:r>
              <a:rPr lang="en-US" dirty="0" err="1"/>
              <a:t>prodiagrafes</a:t>
            </a:r>
            <a:r>
              <a:rPr lang="en-US" dirty="0"/>
              <a:t> kai </a:t>
            </a:r>
            <a:r>
              <a:rPr lang="en-US" dirty="0" err="1"/>
              <a:t>pliroforiwn</a:t>
            </a:r>
            <a:r>
              <a:rPr lang="en-US" dirty="0"/>
              <a:t> </a:t>
            </a:r>
            <a:r>
              <a:rPr lang="en-US" dirty="0" err="1"/>
              <a:t>p.x</a:t>
            </a:r>
            <a:r>
              <a:rPr lang="en-US" dirty="0"/>
              <a:t>. TOGAF (</a:t>
            </a:r>
            <a:r>
              <a:rPr lang="en-US" b="0" i="0" dirty="0">
                <a:solidFill>
                  <a:srgbClr val="BDC1C6"/>
                </a:solidFill>
                <a:effectLst/>
                <a:latin typeface="arial" panose="020B0604020202020204" pitchFamily="34" charset="0"/>
              </a:rPr>
              <a:t>enterprise architecture framework)</a:t>
            </a:r>
            <a:r>
              <a:rPr lang="en-US" b="0" dirty="0"/>
              <a:t> </a:t>
            </a:r>
            <a:r>
              <a:rPr lang="en-US" dirty="0"/>
              <a:t>&amp; ITIL (library </a:t>
            </a:r>
            <a:r>
              <a:rPr lang="en-US" dirty="0" err="1"/>
              <a:t>gia</a:t>
            </a:r>
            <a:r>
              <a:rPr lang="en-US" dirty="0"/>
              <a:t> best IT activities best practices) </a:t>
            </a:r>
            <a:r>
              <a:rPr lang="en-US" dirty="0" err="1"/>
              <a:t>gia</a:t>
            </a:r>
            <a:r>
              <a:rPr lang="en-US" dirty="0"/>
              <a:t> tin </a:t>
            </a:r>
            <a:r>
              <a:rPr lang="en-US" dirty="0" err="1"/>
              <a:t>iparksi</a:t>
            </a:r>
            <a:r>
              <a:rPr lang="en-US" dirty="0"/>
              <a:t> ton ITSM (service management) services </a:t>
            </a:r>
            <a:r>
              <a:rPr lang="en-US" dirty="0" err="1"/>
              <a:t>pu</a:t>
            </a:r>
            <a:r>
              <a:rPr lang="en-US" dirty="0"/>
              <a:t> xriazetai </a:t>
            </a:r>
            <a:r>
              <a:rPr lang="en-US" dirty="0" err="1"/>
              <a:t>ena</a:t>
            </a:r>
            <a:r>
              <a:rPr lang="en-US" dirty="0"/>
              <a:t> business</a:t>
            </a:r>
          </a:p>
          <a:p>
            <a:r>
              <a:rPr lang="en-US" dirty="0"/>
              <a:t>Se </a:t>
            </a:r>
            <a:r>
              <a:rPr lang="en-US" dirty="0" err="1"/>
              <a:t>texnologiko</a:t>
            </a:r>
            <a:r>
              <a:rPr lang="en-US" dirty="0"/>
              <a:t> </a:t>
            </a:r>
            <a:r>
              <a:rPr lang="en-US" dirty="0" err="1"/>
              <a:t>tomea</a:t>
            </a:r>
            <a:r>
              <a:rPr lang="en-US" dirty="0"/>
              <a:t> </a:t>
            </a:r>
            <a:r>
              <a:rPr lang="en-US" dirty="0" err="1"/>
              <a:t>alla</a:t>
            </a:r>
            <a:r>
              <a:rPr lang="en-US" dirty="0"/>
              <a:t> kai ta </a:t>
            </a:r>
            <a:r>
              <a:rPr lang="en-US" dirty="0" err="1"/>
              <a:t>ikosistimata</a:t>
            </a:r>
            <a:r>
              <a:rPr lang="en-US" dirty="0"/>
              <a:t> </a:t>
            </a:r>
            <a:r>
              <a:rPr lang="en-US" dirty="0" err="1"/>
              <a:t>pu</a:t>
            </a:r>
            <a:r>
              <a:rPr lang="en-US" dirty="0"/>
              <a:t> to </a:t>
            </a:r>
            <a:r>
              <a:rPr lang="en-US" dirty="0" err="1"/>
              <a:t>apartizoun</a:t>
            </a:r>
            <a:r>
              <a:rPr lang="en-US" dirty="0"/>
              <a:t>/</a:t>
            </a:r>
            <a:r>
              <a:rPr lang="en-US" dirty="0" err="1"/>
              <a:t>peribaloun</a:t>
            </a:r>
            <a:r>
              <a:rPr lang="en-US" dirty="0"/>
              <a:t> </a:t>
            </a:r>
            <a:r>
              <a:rPr lang="en-US" dirty="0" err="1"/>
              <a:t>wste</a:t>
            </a:r>
            <a:r>
              <a:rPr lang="en-US" dirty="0"/>
              <a:t> </a:t>
            </a:r>
            <a:r>
              <a:rPr lang="en-US" dirty="0" err="1"/>
              <a:t>na</a:t>
            </a:r>
            <a:r>
              <a:rPr lang="en-US" dirty="0"/>
              <a:t> </a:t>
            </a:r>
            <a:r>
              <a:rPr lang="en-US" dirty="0" err="1"/>
              <a:t>iparskoun</a:t>
            </a:r>
            <a:r>
              <a:rPr lang="en-US" dirty="0"/>
              <a:t> </a:t>
            </a:r>
            <a:r>
              <a:rPr lang="en-US" dirty="0" err="1"/>
              <a:t>diepafes</a:t>
            </a:r>
            <a:r>
              <a:rPr lang="en-US" dirty="0"/>
              <a:t> </a:t>
            </a:r>
            <a:r>
              <a:rPr lang="en-US" dirty="0" err="1"/>
              <a:t>epikoinwnias</a:t>
            </a:r>
            <a:r>
              <a:rPr lang="en-US" dirty="0"/>
              <a:t> </a:t>
            </a:r>
            <a:r>
              <a:rPr lang="en-US" dirty="0" err="1"/>
              <a:t>metaksi</a:t>
            </a:r>
            <a:r>
              <a:rPr lang="en-US" dirty="0"/>
              <a:t> </a:t>
            </a:r>
            <a:r>
              <a:rPr lang="en-US" dirty="0" err="1"/>
              <a:t>tous</a:t>
            </a:r>
            <a:r>
              <a:rPr lang="en-US" dirty="0"/>
              <a:t> </a:t>
            </a:r>
            <a:r>
              <a:rPr lang="en-US" dirty="0" err="1"/>
              <a:t>alla</a:t>
            </a:r>
            <a:r>
              <a:rPr lang="en-US" dirty="0"/>
              <a:t> kai streamlined workflow </a:t>
            </a:r>
            <a:r>
              <a:rPr lang="en-US" dirty="0" err="1"/>
              <a:t>litourgias</a:t>
            </a:r>
            <a:r>
              <a:rPr lang="en-US" dirty="0"/>
              <a:t> </a:t>
            </a:r>
            <a:r>
              <a:rPr lang="en-US" dirty="0" err="1"/>
              <a:t>tous</a:t>
            </a:r>
            <a:r>
              <a:rPr lang="en-US" dirty="0"/>
              <a:t> apo </a:t>
            </a:r>
            <a:r>
              <a:rPr lang="en-US" dirty="0" err="1"/>
              <a:t>xrhstes</a:t>
            </a:r>
            <a:r>
              <a:rPr lang="en-US" dirty="0"/>
              <a:t> kai automation processes. Na </a:t>
            </a:r>
            <a:r>
              <a:rPr lang="en-US" dirty="0" err="1"/>
              <a:t>iparxi</a:t>
            </a:r>
            <a:r>
              <a:rPr lang="en-US" dirty="0"/>
              <a:t> </a:t>
            </a:r>
            <a:r>
              <a:rPr lang="en-US" dirty="0" err="1"/>
              <a:t>elenxos</a:t>
            </a:r>
            <a:r>
              <a:rPr lang="en-US" dirty="0"/>
              <a:t> (proactive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129930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paratiroume</a:t>
            </a:r>
            <a:r>
              <a:rPr lang="en-US" dirty="0"/>
              <a:t> </a:t>
            </a:r>
            <a:r>
              <a:rPr lang="en-US" dirty="0" err="1"/>
              <a:t>pws</a:t>
            </a:r>
            <a:r>
              <a:rPr lang="en-US" dirty="0"/>
              <a:t> </a:t>
            </a:r>
            <a:r>
              <a:rPr lang="en-US" dirty="0" err="1"/>
              <a:t>allilosindeontai</a:t>
            </a:r>
            <a:r>
              <a:rPr lang="en-US" dirty="0"/>
              <a:t> </a:t>
            </a:r>
            <a:r>
              <a:rPr lang="en-US" dirty="0" err="1"/>
              <a:t>istorika</a:t>
            </a:r>
            <a:r>
              <a:rPr lang="en-US" dirty="0"/>
              <a:t> </a:t>
            </a:r>
            <a:r>
              <a:rPr lang="en-US" dirty="0" err="1"/>
              <a:t>metaksi</a:t>
            </a:r>
            <a:r>
              <a:rPr lang="en-US" dirty="0"/>
              <a:t> </a:t>
            </a:r>
            <a:r>
              <a:rPr lang="en-US" dirty="0" err="1"/>
              <a:t>tous</a:t>
            </a:r>
            <a:r>
              <a:rPr lang="en-US" dirty="0"/>
              <a:t> kai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a:t>
            </a:r>
          </a:p>
          <a:p>
            <a:r>
              <a:rPr lang="en-US" dirty="0"/>
              <a:t>No motion </a:t>
            </a:r>
            <a:r>
              <a:rPr lang="en-US" dirty="0" err="1"/>
              <a:t>sickeness</a:t>
            </a:r>
            <a:r>
              <a:rPr lang="en-US" dirty="0"/>
              <a:t> </a:t>
            </a:r>
            <a:r>
              <a:rPr lang="en-US" dirty="0" err="1"/>
              <a:t>gia</a:t>
            </a:r>
            <a:r>
              <a:rPr lang="en-US" dirty="0"/>
              <a:t> VR/MR</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3310723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kyklos</a:t>
            </a:r>
            <a:r>
              <a:rPr lang="en-US" dirty="0"/>
              <a:t> tis </a:t>
            </a:r>
            <a:r>
              <a:rPr lang="en-US" dirty="0" err="1"/>
              <a:t>ekseliksis</a:t>
            </a:r>
            <a:r>
              <a:rPr lang="en-US" dirty="0"/>
              <a:t> </a:t>
            </a:r>
            <a:r>
              <a:rPr lang="en-US" dirty="0" err="1"/>
              <a:t>pu</a:t>
            </a:r>
            <a:r>
              <a:rPr lang="en-US" dirty="0"/>
              <a:t> I </a:t>
            </a:r>
            <a:r>
              <a:rPr lang="en-US" dirty="0" err="1"/>
              <a:t>kathe</a:t>
            </a:r>
            <a:r>
              <a:rPr lang="en-US" dirty="0"/>
              <a:t> </a:t>
            </a:r>
            <a:r>
              <a:rPr lang="en-US" dirty="0" err="1"/>
              <a:t>enotita</a:t>
            </a:r>
            <a:r>
              <a:rPr lang="en-US" dirty="0"/>
              <a:t> </a:t>
            </a:r>
            <a:r>
              <a:rPr lang="en-US" dirty="0" err="1"/>
              <a:t>ine</a:t>
            </a:r>
            <a:r>
              <a:rPr lang="en-US" dirty="0"/>
              <a:t> </a:t>
            </a:r>
            <a:r>
              <a:rPr lang="en-US" dirty="0" err="1"/>
              <a:t>proion</a:t>
            </a:r>
            <a:r>
              <a:rPr lang="en-US" dirty="0"/>
              <a:t>/product tis </a:t>
            </a:r>
            <a:r>
              <a:rPr lang="en-US" dirty="0" err="1"/>
              <a:t>proigoumenis</a:t>
            </a:r>
            <a:r>
              <a:rPr lang="en-US" dirty="0"/>
              <a:t> </a:t>
            </a:r>
            <a:r>
              <a:rPr lang="en-US" dirty="0" err="1"/>
              <a:t>pu</a:t>
            </a:r>
            <a:r>
              <a:rPr lang="en-US" dirty="0"/>
              <a:t> </a:t>
            </a:r>
            <a:r>
              <a:rPr lang="en-US" dirty="0" err="1"/>
              <a:t>simaini</a:t>
            </a:r>
            <a:r>
              <a:rPr lang="en-US" dirty="0"/>
              <a:t> den </a:t>
            </a:r>
            <a:r>
              <a:rPr lang="en-US" dirty="0" err="1"/>
              <a:t>ine</a:t>
            </a:r>
            <a:r>
              <a:rPr lang="en-US" dirty="0"/>
              <a:t> standalone </a:t>
            </a:r>
            <a:r>
              <a:rPr lang="en-US" dirty="0" err="1"/>
              <a:t>alla</a:t>
            </a:r>
            <a:r>
              <a:rPr lang="en-US" dirty="0"/>
              <a:t> ola </a:t>
            </a:r>
            <a:r>
              <a:rPr lang="en-US" dirty="0" err="1"/>
              <a:t>sindeontai</a:t>
            </a:r>
            <a:r>
              <a:rPr lang="en-US" dirty="0"/>
              <a:t> </a:t>
            </a:r>
            <a:r>
              <a:rPr lang="en-US" dirty="0" err="1"/>
              <a:t>metaksi</a:t>
            </a:r>
            <a:r>
              <a:rPr lang="en-US" dirty="0"/>
              <a:t> </a:t>
            </a:r>
            <a:r>
              <a:rPr lang="en-US" dirty="0" err="1"/>
              <a:t>tous</a:t>
            </a:r>
            <a:r>
              <a:rPr lang="en-US" dirty="0"/>
              <a:t> </a:t>
            </a:r>
            <a:r>
              <a:rPr lang="en-US" dirty="0" err="1"/>
              <a:t>opws</a:t>
            </a:r>
            <a:r>
              <a:rPr lang="en-US" dirty="0"/>
              <a:t> kai ta/</a:t>
            </a:r>
            <a:r>
              <a:rPr lang="en-US" dirty="0" err="1"/>
              <a:t>san</a:t>
            </a:r>
            <a:r>
              <a:rPr lang="en-US" dirty="0"/>
              <a:t> API. Observation</a:t>
            </a:r>
          </a:p>
          <a:p>
            <a:endParaRPr lang="en-US" dirty="0"/>
          </a:p>
          <a:p>
            <a:pPr algn="l"/>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r>
              <a:rPr lang="en-US" dirty="0"/>
              <a:t> - </a:t>
            </a:r>
            <a:r>
              <a:rPr lang="en-US" sz="1800" b="0" i="0" u="none" strike="noStrike" dirty="0">
                <a:solidFill>
                  <a:srgbClr val="101010"/>
                </a:solidFill>
                <a:effectLst/>
                <a:latin typeface="Arial" panose="020B0604020202020204" pitchFamily="34" charset="0"/>
              </a:rPr>
              <a:t>Strategy requires thought, tactics require observation.</a:t>
            </a:r>
          </a:p>
          <a:p>
            <a:br>
              <a:rPr lang="en-US" dirty="0"/>
            </a:b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624247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GitHub </a:t>
            </a:r>
            <a:r>
              <a:rPr lang="en-US" dirty="0" err="1"/>
              <a:t>tha</a:t>
            </a:r>
            <a:r>
              <a:rPr lang="en-US" dirty="0"/>
              <a:t> </a:t>
            </a:r>
            <a:r>
              <a:rPr lang="en-US" dirty="0" err="1"/>
              <a:t>brite</a:t>
            </a:r>
            <a:r>
              <a:rPr lang="en-US" dirty="0"/>
              <a:t> </a:t>
            </a:r>
            <a:r>
              <a:rPr lang="en-US" dirty="0" err="1"/>
              <a:t>ena</a:t>
            </a:r>
            <a:r>
              <a:rPr lang="en-US" dirty="0"/>
              <a:t> portfolio style README.md front-page me ola ta link </a:t>
            </a:r>
            <a:r>
              <a:rPr lang="en-US" dirty="0" err="1"/>
              <a:t>pu</a:t>
            </a:r>
            <a:r>
              <a:rPr lang="en-US" dirty="0"/>
              <a:t> </a:t>
            </a:r>
            <a:r>
              <a:rPr lang="en-US" dirty="0" err="1"/>
              <a:t>sxetizontai</a:t>
            </a:r>
            <a:r>
              <a:rPr lang="en-US" dirty="0"/>
              <a:t> me emena.</a:t>
            </a:r>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224023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Episis</a:t>
            </a:r>
            <a:r>
              <a:rPr lang="en-US" dirty="0"/>
              <a:t> o </a:t>
            </a:r>
            <a:r>
              <a:rPr lang="en-US" dirty="0" err="1"/>
              <a:t>skopos</a:t>
            </a:r>
            <a:r>
              <a:rPr lang="en-US" dirty="0"/>
              <a:t> tis </a:t>
            </a:r>
            <a:r>
              <a:rPr lang="en-US" dirty="0" err="1"/>
              <a:t>ergasias</a:t>
            </a:r>
            <a:r>
              <a:rPr lang="en-US" dirty="0"/>
              <a:t> </a:t>
            </a:r>
            <a:r>
              <a:rPr lang="en-US" dirty="0" err="1"/>
              <a:t>ine</a:t>
            </a:r>
            <a:r>
              <a:rPr lang="en-US" dirty="0"/>
              <a:t> </a:t>
            </a:r>
            <a:r>
              <a:rPr lang="en-US" dirty="0" err="1"/>
              <a:t>na</a:t>
            </a:r>
            <a:r>
              <a:rPr lang="en-US" dirty="0"/>
              <a:t> </a:t>
            </a:r>
            <a:r>
              <a:rPr lang="en-US" dirty="0" err="1"/>
              <a:t>simbasi</a:t>
            </a:r>
            <a:r>
              <a:rPr lang="en-US" dirty="0"/>
              <a:t> se </a:t>
            </a:r>
            <a:r>
              <a:rPr lang="el-GR"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ΑΠΟΤΕΛΕΣΜΑ ΤΗΣ ΕΡΓΑΣΙΑΣ ΣΤΗΝ ΑΚΑΔΗΜΑΪΚΗ ΚΟΙΝΟΤΗΤΑ</a:t>
            </a:r>
            <a:r>
              <a:rPr lang="en-US"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 &amp; </a:t>
            </a:r>
            <a:r>
              <a:rPr lang="el-GR"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ΣΤΗΝ ΚΟΙΝΩΝΙΑ</a:t>
            </a:r>
            <a:endParaRPr lang="en-US"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rial" panose="020B0604020202020204" pitchFamily="34" charset="0"/>
                <a:ea typeface="Calibri" panose="020F0502020204030204" pitchFamily="34" charset="0"/>
                <a:cs typeface="Arial" panose="020B0604020202020204" pitchFamily="34" charset="0"/>
              </a:rPr>
              <a:t>Opws</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l-GR" sz="1200" dirty="0">
                <a:effectLst/>
                <a:latin typeface="Arial" panose="020B0604020202020204" pitchFamily="34" charset="0"/>
                <a:ea typeface="Calibri" panose="020F0502020204030204" pitchFamily="34" charset="0"/>
                <a:cs typeface="Arial" panose="020B0604020202020204" pitchFamily="34" charset="0"/>
              </a:rPr>
              <a:t>Η παρούσα ερευνητική εργασία παρουσιάζει την εξέλιξη τεχνολογιών και τεχνικών για την έναρξη δημιουργίας εικονικών κόσμων το όποιο είναι το μελλοντικό στίγμα για καινοτομίες και εκθετικής αυξήσεις κάθε επιστήμης μέσο αυτού (</a:t>
            </a:r>
            <a:r>
              <a:rPr lang="en-US" sz="1200" i="1" dirty="0">
                <a:effectLst/>
                <a:latin typeface="Arial" panose="020B0604020202020204" pitchFamily="34" charset="0"/>
                <a:ea typeface="Calibri" panose="020F0502020204030204" pitchFamily="34" charset="0"/>
                <a:cs typeface="Arial" panose="020B0604020202020204" pitchFamily="34" charset="0"/>
              </a:rPr>
              <a:t>STEM</a:t>
            </a:r>
            <a:r>
              <a:rPr lang="el-GR" sz="1200" dirty="0">
                <a:effectLst/>
                <a:latin typeface="Arial" panose="020B0604020202020204" pitchFamily="34" charset="0"/>
                <a:ea typeface="Calibri" panose="020F0502020204030204" pitchFamily="34" charset="0"/>
                <a:cs typeface="Arial" panose="020B0604020202020204" pitchFamily="34" charset="0"/>
              </a:rPr>
              <a:t>)</a:t>
            </a:r>
            <a:r>
              <a:rPr lang="en-US" sz="1200" dirty="0">
                <a:effectLst/>
                <a:latin typeface="Arial" panose="020B0604020202020204" pitchFamily="34" charset="0"/>
                <a:ea typeface="Calibri" panose="020F0502020204030204" pitchFamily="34" charset="0"/>
                <a:cs typeface="Arial" panose="020B0604020202020204" pitchFamily="34" charset="0"/>
              </a:rPr>
              <a:t>-</a:t>
            </a:r>
            <a:r>
              <a:rPr lang="en-US" sz="1200" dirty="0" err="1">
                <a:effectLst/>
                <a:latin typeface="Arial" panose="020B0604020202020204" pitchFamily="34" charset="0"/>
                <a:ea typeface="Calibri" panose="020F0502020204030204" pitchFamily="34" charset="0"/>
                <a:cs typeface="Arial" panose="020B0604020202020204" pitchFamily="34" charset="0"/>
              </a:rPr>
              <a:t>thetikes</a:t>
            </a:r>
            <a:r>
              <a:rPr lang="el-GR" sz="1200" dirty="0">
                <a:effectLst/>
                <a:latin typeface="Arial" panose="020B0604020202020204" pitchFamily="34" charset="0"/>
                <a:ea typeface="Calibri" panose="020F0502020204030204" pitchFamily="34" charset="0"/>
                <a:cs typeface="Arial" panose="020B0604020202020204" pitchFamily="34" charset="0"/>
              </a:rPr>
              <a:t>. Ανάπτυξη παιχνιδιών, </a:t>
            </a:r>
            <a:r>
              <a:rPr lang="el-GR" sz="1200" dirty="0" err="1">
                <a:effectLst/>
                <a:latin typeface="Arial" panose="020B0604020202020204" pitchFamily="34" charset="0"/>
                <a:ea typeface="Calibri" panose="020F0502020204030204" pitchFamily="34" charset="0"/>
                <a:cs typeface="Arial" panose="020B0604020202020204" pitchFamily="34" charset="0"/>
              </a:rPr>
              <a:t>οπτικοποίηση</a:t>
            </a:r>
            <a:r>
              <a:rPr lang="el-GR" sz="1200" dirty="0">
                <a:effectLst/>
                <a:latin typeface="Arial" panose="020B0604020202020204" pitchFamily="34" charset="0"/>
                <a:ea typeface="Calibri" panose="020F0502020204030204" pitchFamily="34" charset="0"/>
                <a:cs typeface="Arial" panose="020B0604020202020204" pitchFamily="34" charset="0"/>
              </a:rPr>
              <a:t> αρχιτεκτονικών και αυτοκινήτων, δημιουργία γραμμικού περιεχομένου ταινιών και τηλεοπτικού περιεχομένου, παραγωγή μετάδοσης και ζωντανών εκδηλώσεων, εκπαίδευση (</a:t>
            </a:r>
            <a:r>
              <a:rPr lang="el-GR" sz="1200" i="1" dirty="0">
                <a:effectLst/>
                <a:latin typeface="Arial" panose="020B0604020202020204" pitchFamily="34" charset="0"/>
                <a:ea typeface="Calibri" panose="020F0502020204030204" pitchFamily="34" charset="0"/>
                <a:cs typeface="Arial" panose="020B0604020202020204" pitchFamily="34" charset="0"/>
              </a:rPr>
              <a:t>υποψήφιου</a:t>
            </a:r>
            <a:r>
              <a:rPr lang="el-GR" sz="1200" dirty="0">
                <a:effectLst/>
                <a:latin typeface="Arial" panose="020B0604020202020204" pitchFamily="34" charset="0"/>
                <a:ea typeface="Calibri" panose="020F0502020204030204" pitchFamily="34" charset="0"/>
                <a:cs typeface="Arial" panose="020B0604020202020204" pitchFamily="34" charset="0"/>
              </a:rPr>
              <a:t> </a:t>
            </a:r>
            <a:r>
              <a:rPr lang="el-GR" sz="1200" i="1" dirty="0">
                <a:effectLst/>
                <a:latin typeface="Arial" panose="020B0604020202020204" pitchFamily="34" charset="0"/>
                <a:ea typeface="Calibri" panose="020F0502020204030204" pitchFamily="34" charset="0"/>
                <a:cs typeface="Arial" panose="020B0604020202020204" pitchFamily="34" charset="0"/>
              </a:rPr>
              <a:t>σε κάθε τομέα</a:t>
            </a:r>
            <a:r>
              <a:rPr lang="el-GR" sz="1200" dirty="0">
                <a:effectLst/>
                <a:latin typeface="Arial" panose="020B0604020202020204" pitchFamily="34" charset="0"/>
                <a:ea typeface="Calibri" panose="020F0502020204030204" pitchFamily="34" charset="0"/>
                <a:cs typeface="Arial" panose="020B0604020202020204" pitchFamily="34" charset="0"/>
              </a:rPr>
              <a:t>) και προσομοίωση και άλλες εφαρμογές σε πραγματικό χρόνο δίνουν την δυνατότητα όχι μόνο στην πρόβλεψη αλλά και αυξήσει πιθανοτήτων αποφύγεις σφαλμάτων σε ένα εμπορικό/ερευνητικό έργο πριν και μετά από την υλοποίηση του. Δίνεται η δυνατότητα χρήσεις τεχνολογιών που θα ανασκοπηθούν από κάθε υποψήφιο να βελτιώσει την ροή εργασίας του σε κάθε τομέα μελλοντικά αφού μια τέτοια επιστήμη είναι η επιστήμη της αυτοματοποιήσεις και </a:t>
            </a:r>
            <a:r>
              <a:rPr lang="el-GR" sz="1200" dirty="0" err="1">
                <a:effectLst/>
                <a:latin typeface="Arial" panose="020B0604020202020204" pitchFamily="34" charset="0"/>
                <a:ea typeface="Calibri" panose="020F0502020204030204" pitchFamily="34" charset="0"/>
                <a:cs typeface="Arial" panose="020B0604020202020204" pitchFamily="34" charset="0"/>
              </a:rPr>
              <a:t>οπτικοποίησεις</a:t>
            </a:r>
            <a:r>
              <a:rPr lang="el-GR" sz="1200" dirty="0">
                <a:effectLst/>
                <a:latin typeface="Arial" panose="020B0604020202020204" pitchFamily="34" charset="0"/>
                <a:ea typeface="Calibri" panose="020F0502020204030204" pitchFamily="34" charset="0"/>
                <a:cs typeface="Arial" panose="020B0604020202020204" pitchFamily="34" charset="0"/>
              </a:rPr>
              <a:t> και παραγωγικότητας. Ό επίσημος όρος στην Βιβλιοθήκη Υποδομής Πληροφορικής (</a:t>
            </a:r>
            <a:r>
              <a:rPr lang="en-US" sz="1200" i="1" dirty="0">
                <a:effectLst/>
                <a:latin typeface="Arial" panose="020B0604020202020204" pitchFamily="34" charset="0"/>
                <a:ea typeface="Calibri" panose="020F0502020204030204" pitchFamily="34" charset="0"/>
                <a:cs typeface="Arial" panose="020B0604020202020204" pitchFamily="34" charset="0"/>
              </a:rPr>
              <a:t>ITIL-library </a:t>
            </a:r>
            <a:r>
              <a:rPr lang="en-US" sz="1200" i="1" dirty="0" err="1">
                <a:effectLst/>
                <a:latin typeface="Arial" panose="020B0604020202020204" pitchFamily="34" charset="0"/>
                <a:ea typeface="Calibri" panose="020F0502020204030204" pitchFamily="34" charset="0"/>
                <a:cs typeface="Arial" panose="020B0604020202020204" pitchFamily="34" charset="0"/>
              </a:rPr>
              <a:t>gia</a:t>
            </a:r>
            <a:r>
              <a:rPr lang="en-US" sz="1200" i="1" dirty="0">
                <a:effectLst/>
                <a:latin typeface="Arial" panose="020B0604020202020204" pitchFamily="34" charset="0"/>
                <a:ea typeface="Calibri" panose="020F0502020204030204" pitchFamily="34" charset="0"/>
                <a:cs typeface="Arial" panose="020B0604020202020204" pitchFamily="34" charset="0"/>
              </a:rPr>
              <a:t> best practices </a:t>
            </a:r>
            <a:r>
              <a:rPr lang="en-US" sz="1200" i="1" dirty="0" err="1">
                <a:effectLst/>
                <a:latin typeface="Arial" panose="020B0604020202020204" pitchFamily="34" charset="0"/>
                <a:ea typeface="Calibri" panose="020F0502020204030204" pitchFamily="34" charset="0"/>
                <a:cs typeface="Arial" panose="020B0604020202020204" pitchFamily="34" charset="0"/>
              </a:rPr>
              <a:t>sto</a:t>
            </a:r>
            <a:r>
              <a:rPr lang="en-US" sz="1200" i="1" dirty="0">
                <a:effectLst/>
                <a:latin typeface="Arial" panose="020B0604020202020204" pitchFamily="34" charset="0"/>
                <a:ea typeface="Calibri" panose="020F0502020204030204" pitchFamily="34" charset="0"/>
                <a:cs typeface="Arial" panose="020B0604020202020204" pitchFamily="34" charset="0"/>
              </a:rPr>
              <a:t> IT process </a:t>
            </a:r>
            <a:r>
              <a:rPr lang="en-US" sz="1200" i="1" dirty="0" err="1">
                <a:effectLst/>
                <a:latin typeface="Arial" panose="020B0604020202020204" pitchFamily="34" charset="0"/>
                <a:ea typeface="Calibri" panose="020F0502020204030204" pitchFamily="34" charset="0"/>
                <a:cs typeface="Arial" panose="020B0604020202020204" pitchFamily="34" charset="0"/>
              </a:rPr>
              <a:t>managment</a:t>
            </a:r>
            <a:r>
              <a:rPr lang="el-GR" sz="1200" dirty="0">
                <a:effectLst/>
                <a:latin typeface="Arial" panose="020B0604020202020204" pitchFamily="34" charset="0"/>
                <a:ea typeface="Calibri" panose="020F0502020204030204" pitchFamily="34" charset="0"/>
                <a:cs typeface="Arial" panose="020B0604020202020204" pitchFamily="34" charset="0"/>
              </a:rPr>
              <a:t>) είναι 4 βημάτων: Ορισμός, Ανάλυση, Έγκριση, ναύλωση -&gt; Δημιουργία τιμής.</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rial" panose="020B0604020202020204" pitchFamily="34" charset="0"/>
                <a:ea typeface="Calibri" panose="020F0502020204030204" pitchFamily="34" charset="0"/>
                <a:cs typeface="Arial" panose="020B0604020202020204" pitchFamily="34" charset="0"/>
              </a:rPr>
              <a:t>Episis</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latin typeface="Arial" panose="020B0604020202020204" pitchFamily="34" charset="0"/>
                <a:ea typeface="Calibri" panose="020F0502020204030204" pitchFamily="34" charset="0"/>
                <a:cs typeface="Arial" panose="020B0604020202020204" pitchFamily="34" charset="0"/>
              </a:rPr>
              <a:t>Θα </a:t>
            </a:r>
            <a:r>
              <a:rPr lang="el-GR" sz="1800" dirty="0" err="1">
                <a:effectLst/>
                <a:latin typeface="Arial" panose="020B0604020202020204" pitchFamily="34" charset="0"/>
                <a:ea typeface="Calibri" panose="020F0502020204030204" pitchFamily="34" charset="0"/>
                <a:cs typeface="Arial" panose="020B0604020202020204" pitchFamily="34" charset="0"/>
              </a:rPr>
              <a:t>παρακεντρινει</a:t>
            </a:r>
            <a:r>
              <a:rPr lang="el-GR" sz="1800" dirty="0">
                <a:effectLst/>
                <a:latin typeface="Arial" panose="020B0604020202020204" pitchFamily="34" charset="0"/>
                <a:ea typeface="Calibri" panose="020F0502020204030204" pitchFamily="34" charset="0"/>
                <a:cs typeface="Arial" panose="020B0604020202020204" pitchFamily="34" charset="0"/>
              </a:rPr>
              <a:t> τους ανθρώπους να είναι ενήμερη και/για τεχνολογίες μέσο δια-δραστικότητας και ενημέρωσης και να υπάρχει διευκόλυνση στον σύγχρονο τρόπος ζωής τους.</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2158971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18162277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1114159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 Write-time speed &gt; </a:t>
            </a:r>
            <a:r>
              <a:rPr lang="en-US"/>
              <a:t>run-time speed</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40</a:t>
            </a:fld>
            <a:endParaRPr lang="en-US"/>
          </a:p>
        </p:txBody>
      </p:sp>
    </p:spTree>
    <p:extLst>
      <p:ext uri="{BB962C8B-B14F-4D97-AF65-F5344CB8AC3E}">
        <p14:creationId xmlns:p14="http://schemas.microsoft.com/office/powerpoint/2010/main" val="1431261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46</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47</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steps not the steps itself</a:t>
            </a:r>
          </a:p>
        </p:txBody>
      </p:sp>
      <p:sp>
        <p:nvSpPr>
          <p:cNvPr id="4" name="Slide Number Placeholder 3"/>
          <p:cNvSpPr>
            <a:spLocks noGrp="1"/>
          </p:cNvSpPr>
          <p:nvPr>
            <p:ph type="sldNum" sz="quarter" idx="5"/>
          </p:nvPr>
        </p:nvSpPr>
        <p:spPr/>
        <p:txBody>
          <a:bodyPr/>
          <a:lstStyle/>
          <a:p>
            <a:fld id="{910C69D4-DE42-414E-829A-8F378A406FFC}" type="slidenum">
              <a:rPr lang="en-US" smtClean="0"/>
              <a:t>5</a:t>
            </a:fld>
            <a:endParaRPr lang="en-US"/>
          </a:p>
        </p:txBody>
      </p:sp>
    </p:spTree>
    <p:extLst>
      <p:ext uri="{BB962C8B-B14F-4D97-AF65-F5344CB8AC3E}">
        <p14:creationId xmlns:p14="http://schemas.microsoft.com/office/powerpoint/2010/main" val="935507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eksetastoun</a:t>
            </a:r>
            <a:r>
              <a:rPr lang="en-US" dirty="0"/>
              <a:t> oi </a:t>
            </a:r>
            <a:r>
              <a:rPr lang="en-US" dirty="0" err="1"/>
              <a:t>parakatw</a:t>
            </a:r>
            <a:r>
              <a:rPr lang="en-US" dirty="0"/>
              <a:t> </a:t>
            </a:r>
            <a:r>
              <a:rPr lang="en-US" dirty="0" err="1"/>
              <a:t>enotites</a:t>
            </a:r>
            <a:r>
              <a:rPr lang="en-US" dirty="0"/>
              <a:t> ta </a:t>
            </a:r>
            <a:r>
              <a:rPr lang="en-US" dirty="0" err="1"/>
              <a:t>dedomena</a:t>
            </a:r>
            <a:r>
              <a:rPr lang="en-US" dirty="0"/>
              <a:t> kai apotelesmata </a:t>
            </a:r>
            <a:r>
              <a:rPr lang="en-US" dirty="0" err="1"/>
              <a:t>tou</a:t>
            </a:r>
            <a:r>
              <a:rPr lang="en-US" dirty="0"/>
              <a:t>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7</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Hardware &amp; software evolution kai specifications</a:t>
            </a:r>
          </a:p>
          <a:p>
            <a:pPr marL="228600" indent="-228600">
              <a:buAutoNum type="arabicParenR"/>
            </a:pPr>
            <a:endParaRPr lang="en-US" dirty="0"/>
          </a:p>
          <a:p>
            <a:r>
              <a:rPr lang="en-US" dirty="0"/>
              <a:t>2) 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a:p>
            <a:endParaRPr lang="en-US" dirty="0"/>
          </a:p>
          <a:p>
            <a:r>
              <a:rPr lang="en-US" dirty="0"/>
              <a:t>3)80s mall center to concept (part of it) </a:t>
            </a:r>
            <a:r>
              <a:rPr lang="en-US" dirty="0" err="1"/>
              <a:t>itan</a:t>
            </a:r>
            <a:r>
              <a:rPr lang="en-US" dirty="0"/>
              <a:t> </a:t>
            </a:r>
            <a:r>
              <a:rPr lang="en-US" dirty="0" err="1"/>
              <a:t>hdh</a:t>
            </a:r>
            <a:r>
              <a:rPr lang="en-US" dirty="0"/>
              <a:t> </a:t>
            </a:r>
            <a:r>
              <a:rPr lang="en-US" dirty="0" err="1"/>
              <a:t>edw</a:t>
            </a:r>
            <a:r>
              <a:rPr lang="en-US" dirty="0"/>
              <a:t>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a:t>
            </a:r>
          </a:p>
          <a:p>
            <a:r>
              <a:rPr lang="en-US" dirty="0" err="1"/>
              <a:t>Polla</a:t>
            </a:r>
            <a:r>
              <a:rPr lang="en-US" dirty="0"/>
              <a:t> games me interactivity </a:t>
            </a:r>
            <a:r>
              <a:rPr lang="en-US" dirty="0" err="1"/>
              <a:t>hdh</a:t>
            </a:r>
            <a:r>
              <a:rPr lang="en-US" dirty="0"/>
              <a:t> </a:t>
            </a:r>
            <a:r>
              <a:rPr lang="en-US" dirty="0" err="1"/>
              <a:t>olopoiousan</a:t>
            </a:r>
            <a:r>
              <a:rPr lang="en-US" dirty="0"/>
              <a:t> part of metaverse </a:t>
            </a:r>
            <a:r>
              <a:rPr lang="en-US" dirty="0" err="1"/>
              <a:t>alla</a:t>
            </a:r>
            <a:r>
              <a:rPr lang="en-US" dirty="0"/>
              <a:t> </a:t>
            </a:r>
            <a:r>
              <a:rPr lang="en-US" dirty="0" err="1"/>
              <a:t>loipi</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a:t>
            </a:r>
          </a:p>
        </p:txBody>
      </p:sp>
      <p:sp>
        <p:nvSpPr>
          <p:cNvPr id="4" name="Slide Number Placeholder 3"/>
          <p:cNvSpPr>
            <a:spLocks noGrp="1"/>
          </p:cNvSpPr>
          <p:nvPr>
            <p:ph type="sldNum" sz="quarter" idx="5"/>
          </p:nvPr>
        </p:nvSpPr>
        <p:spPr/>
        <p:txBody>
          <a:bodyPr/>
          <a:lstStyle/>
          <a:p>
            <a:fld id="{910C69D4-DE42-414E-829A-8F378A406FFC}" type="slidenum">
              <a:rPr lang="en-US" smtClean="0"/>
              <a:t>10</a:t>
            </a:fld>
            <a:endParaRPr lang="en-US"/>
          </a:p>
        </p:txBody>
      </p:sp>
    </p:spTree>
    <p:extLst>
      <p:ext uri="{BB962C8B-B14F-4D97-AF65-F5344CB8AC3E}">
        <p14:creationId xmlns:p14="http://schemas.microsoft.com/office/powerpoint/2010/main" val="197439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Paratiroume</a:t>
            </a:r>
            <a:r>
              <a:rPr lang="en-US" dirty="0"/>
              <a:t> ta </a:t>
            </a:r>
            <a:r>
              <a:rPr lang="en-US" dirty="0" err="1"/>
              <a:t>dedomena</a:t>
            </a:r>
            <a:r>
              <a:rPr lang="en-US" dirty="0"/>
              <a:t> apo tin ISFE (</a:t>
            </a:r>
            <a:r>
              <a:rPr lang="en-US" dirty="0" err="1"/>
              <a:t>europes</a:t>
            </a:r>
            <a:r>
              <a:rPr lang="en-US" dirty="0"/>
              <a:t> video game industry) </a:t>
            </a:r>
            <a:r>
              <a:rPr lang="en-US" dirty="0" err="1"/>
              <a:t>gia</a:t>
            </a:r>
            <a:r>
              <a:rPr lang="en-US" dirty="0"/>
              <a:t> tin </a:t>
            </a:r>
            <a:r>
              <a:rPr lang="en-US" dirty="0" err="1"/>
              <a:t>gramiki</a:t>
            </a:r>
            <a:r>
              <a:rPr lang="en-US" dirty="0"/>
              <a:t> kai (</a:t>
            </a:r>
            <a:r>
              <a:rPr lang="en-US" dirty="0" err="1"/>
              <a:t>sxedon</a:t>
            </a:r>
            <a:r>
              <a:rPr lang="en-US" dirty="0"/>
              <a:t>) </a:t>
            </a:r>
            <a:r>
              <a:rPr lang="en-US" dirty="0" err="1"/>
              <a:t>ekthetiki</a:t>
            </a:r>
            <a:r>
              <a:rPr lang="en-US" dirty="0"/>
              <a:t> </a:t>
            </a:r>
            <a:r>
              <a:rPr lang="en-US" dirty="0" err="1"/>
              <a:t>auksisi</a:t>
            </a:r>
            <a:r>
              <a:rPr lang="en-US" dirty="0"/>
              <a:t> </a:t>
            </a:r>
            <a:r>
              <a:rPr lang="en-US" dirty="0" err="1"/>
              <a:t>twn</a:t>
            </a:r>
            <a:r>
              <a:rPr lang="en-US" dirty="0"/>
              <a:t> </a:t>
            </a:r>
            <a:r>
              <a:rPr lang="en-US" dirty="0" err="1"/>
              <a:t>teleutaion</a:t>
            </a:r>
            <a:r>
              <a:rPr lang="en-US" dirty="0"/>
              <a:t> </a:t>
            </a:r>
            <a:r>
              <a:rPr lang="en-US" dirty="0" err="1"/>
              <a:t>etwn</a:t>
            </a:r>
            <a:r>
              <a:rPr lang="en-US" dirty="0"/>
              <a:t> </a:t>
            </a:r>
            <a:r>
              <a:rPr lang="en-US" dirty="0" err="1"/>
              <a:t>idios</a:t>
            </a:r>
            <a:r>
              <a:rPr lang="en-US" dirty="0"/>
              <a:t> logo global pandemic</a:t>
            </a:r>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3879428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12</a:t>
            </a:fld>
            <a:endParaRPr lang="en-US"/>
          </a:p>
        </p:txBody>
      </p:sp>
    </p:spTree>
    <p:extLst>
      <p:ext uri="{BB962C8B-B14F-4D97-AF65-F5344CB8AC3E}">
        <p14:creationId xmlns:p14="http://schemas.microsoft.com/office/powerpoint/2010/main" val="532277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4/18/2022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4/18/2022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Colors" Target="../diagrams/colors1.xml"/><Relationship Id="rId3" Type="http://schemas.openxmlformats.org/officeDocument/2006/relationships/image" Target="../media/image6.jpg"/><Relationship Id="rId7" Type="http://schemas.openxmlformats.org/officeDocument/2006/relationships/hyperlink" Target="https://netivist.org/debate/pokemon-go-pros-and-cons" TargetMode="External"/><Relationship Id="rId12" Type="http://schemas.openxmlformats.org/officeDocument/2006/relationships/diagramQuickStyle" Target="../diagrams/quickStyle1.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8.jpg"/><Relationship Id="rId11" Type="http://schemas.openxmlformats.org/officeDocument/2006/relationships/diagramLayout" Target="../diagrams/layout1.xml"/><Relationship Id="rId5" Type="http://schemas.openxmlformats.org/officeDocument/2006/relationships/image" Target="../media/image7.jpg"/><Relationship Id="rId10" Type="http://schemas.openxmlformats.org/officeDocument/2006/relationships/diagramData" Target="../diagrams/data1.xml"/><Relationship Id="rId4" Type="http://schemas.openxmlformats.org/officeDocument/2006/relationships/hyperlink" Target="https://www.flickr.com/photos/40168038@N08/36005328171" TargetMode="External"/><Relationship Id="rId9" Type="http://schemas.openxmlformats.org/officeDocument/2006/relationships/hyperlink" Target="https://creativecommons.org/licenses/by-nc-sa/3.0/" TargetMode="External"/><Relationship Id="rId14" Type="http://schemas.microsoft.com/office/2007/relationships/diagramDrawing" Target="../diagrams/drawing1.xml"/></Relationships>
</file>

<file path=ppt/slides/_rels/slide1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Layout" Target="../diagrams/layout2.xml"/><Relationship Id="rId3" Type="http://schemas.openxmlformats.org/officeDocument/2006/relationships/image" Target="../media/image9.jpg"/><Relationship Id="rId7" Type="http://schemas.openxmlformats.org/officeDocument/2006/relationships/hyperlink" Target="https://www.universetoday.com/77523/multiverse/" TargetMode="External"/><Relationship Id="rId12" Type="http://schemas.openxmlformats.org/officeDocument/2006/relationships/diagramData" Target="../diagrams/data2.xml"/><Relationship Id="rId2" Type="http://schemas.openxmlformats.org/officeDocument/2006/relationships/notesSlide" Target="../notesSlides/notesSlide11.xml"/><Relationship Id="rId16" Type="http://schemas.microsoft.com/office/2007/relationships/diagramDrawing" Target="../diagrams/drawing2.xml"/><Relationship Id="rId1" Type="http://schemas.openxmlformats.org/officeDocument/2006/relationships/slideLayout" Target="../slideLayouts/slideLayout15.xml"/><Relationship Id="rId6" Type="http://schemas.openxmlformats.org/officeDocument/2006/relationships/image" Target="../media/image11.jpg"/><Relationship Id="rId11" Type="http://schemas.openxmlformats.org/officeDocument/2006/relationships/image" Target="../media/image13.svg"/><Relationship Id="rId5" Type="http://schemas.openxmlformats.org/officeDocument/2006/relationships/image" Target="../media/image10.gif"/><Relationship Id="rId15" Type="http://schemas.openxmlformats.org/officeDocument/2006/relationships/diagramColors" Target="../diagrams/colors2.xml"/><Relationship Id="rId10" Type="http://schemas.openxmlformats.org/officeDocument/2006/relationships/image" Target="../media/image12.png"/><Relationship Id="rId4" Type="http://schemas.openxmlformats.org/officeDocument/2006/relationships/hyperlink" Target="http://www.playstationblast.com.br/2017/02/playstation-vr-vendas.html" TargetMode="External"/><Relationship Id="rId9" Type="http://schemas.openxmlformats.org/officeDocument/2006/relationships/hyperlink" Target="https://creativecommons.org/licenses/by/3.0/" TargetMode="External"/><Relationship Id="rId1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ilmarkou19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mailto:mmarkou19b@amcstudent.edu.g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8.gif"/><Relationship Id="rId5" Type="http://schemas.openxmlformats.org/officeDocument/2006/relationships/image" Target="../media/image19.gif"/><Relationship Id="rId4"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28.gif"/><Relationship Id="rId5" Type="http://schemas.openxmlformats.org/officeDocument/2006/relationships/image" Target="../media/image19.gif"/><Relationship Id="rId4" Type="http://schemas.openxmlformats.org/officeDocument/2006/relationships/notesSlide" Target="../notesSlides/notesSlide31.xml"/></Relationships>
</file>

<file path=ppt/slides/_rels/slide3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28.gif"/></Relationships>
</file>

<file path=ppt/slides/_rels/slide3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3.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8.gi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28.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3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unrealengine.com/marketplace/en-US/product/advanced-voip-voice-chat-system"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869845" y="3070015"/>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63115" y="47793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4929252"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16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4265866" y="4784249"/>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53530429"/>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s://www.flickr.com/photos/40168038@N08/36005328171"/>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netivist.org/debate/pokemon-go-pros-and-cons"/>
              </a:rPr>
              <a:t>This Photo</a:t>
            </a:r>
            <a:r>
              <a:rPr lang="en-US" sz="900"/>
              <a:t> by Unknown Author is licensed under </a:t>
            </a:r>
            <a:r>
              <a:rPr lang="en-US" sz="900">
                <a:hlinkClick r:id="rId9"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Title 1">
            <a:extLst>
              <a:ext uri="{FF2B5EF4-FFF2-40B4-BE49-F238E27FC236}">
                <a16:creationId xmlns:a16="http://schemas.microsoft.com/office/drawing/2014/main" id="{B8E8170F-D016-4E94-8E25-006EA0B7A49C}"/>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(1)</a:t>
            </a:r>
          </a:p>
        </p:txBody>
      </p:sp>
    </p:spTree>
    <p:extLst>
      <p:ext uri="{BB962C8B-B14F-4D97-AF65-F5344CB8AC3E}">
        <p14:creationId xmlns:p14="http://schemas.microsoft.com/office/powerpoint/2010/main" val="3447643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www.playstationblast.com.br/2017/02/playstation-vr-vendas.html"/>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www.universetoday.com/77523/multiverse/"/>
              </a:rPr>
              <a:t>This Photo</a:t>
            </a:r>
            <a:r>
              <a:rPr lang="en-US" sz="900"/>
              <a:t> by Unknown Author is licensed under </a:t>
            </a:r>
            <a:r>
              <a:rPr lang="en-US" sz="900">
                <a:hlinkClick r:id="rId9"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
        <p:nvSpPr>
          <p:cNvPr id="27" name="Title 1">
            <a:extLst>
              <a:ext uri="{FF2B5EF4-FFF2-40B4-BE49-F238E27FC236}">
                <a16:creationId xmlns:a16="http://schemas.microsoft.com/office/drawing/2014/main" id="{86700653-4BEA-485F-9A29-D19E34EDD34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(2)</a:t>
            </a:r>
          </a:p>
        </p:txBody>
      </p:sp>
    </p:spTree>
    <p:extLst>
      <p:ext uri="{BB962C8B-B14F-4D97-AF65-F5344CB8AC3E}">
        <p14:creationId xmlns:p14="http://schemas.microsoft.com/office/powerpoint/2010/main" val="423704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xmlns="">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3"/>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 </a:t>
            </a:r>
          </a:p>
          <a:p>
            <a:pPr algn="ctr"/>
            <a:r>
              <a:rPr lang="en-US" sz="1800" b="1" dirty="0">
                <a:solidFill>
                  <a:srgbClr val="D5FA68"/>
                </a:solidFill>
                <a:latin typeface="Saira SemiCondensed ExtraBold" panose="00000906000000000000" pitchFamily="2" charset="0"/>
              </a:rPr>
              <a:t>– first Mile Connections Points</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066" y="1475591"/>
            <a:ext cx="4709497" cy="3080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267" y="4726245"/>
            <a:ext cx="4769296" cy="19005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83;p69">
            <a:extLst>
              <a:ext uri="{FF2B5EF4-FFF2-40B4-BE49-F238E27FC236}">
                <a16:creationId xmlns:a16="http://schemas.microsoft.com/office/drawing/2014/main" id="{122EB4C1-4413-4BF5-8322-697E10276F57}"/>
              </a:ext>
            </a:extLst>
          </p:cNvPr>
          <p:cNvSpPr txBox="1">
            <a:spLocks/>
          </p:cNvSpPr>
          <p:nvPr/>
        </p:nvSpPr>
        <p:spPr>
          <a:xfrm flipH="1">
            <a:off x="1019176" y="3428999"/>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Low Latency/Jitter</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0" name="Google Shape;2083;p69">
            <a:extLst>
              <a:ext uri="{FF2B5EF4-FFF2-40B4-BE49-F238E27FC236}">
                <a16:creationId xmlns:a16="http://schemas.microsoft.com/office/drawing/2014/main" id="{2A2CA6F6-361C-4E5F-9B95-51386AD99D61}"/>
              </a:ext>
            </a:extLst>
          </p:cNvPr>
          <p:cNvSpPr txBox="1">
            <a:spLocks/>
          </p:cNvSpPr>
          <p:nvPr/>
        </p:nvSpPr>
        <p:spPr>
          <a:xfrm flipH="1">
            <a:off x="9447937" y="3428999"/>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High Bandwidth</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1" name="Google Shape;2083;p69">
            <a:extLst>
              <a:ext uri="{FF2B5EF4-FFF2-40B4-BE49-F238E27FC236}">
                <a16:creationId xmlns:a16="http://schemas.microsoft.com/office/drawing/2014/main" id="{F2C582B8-945D-4836-9AB7-0B0D8FFAB725}"/>
              </a:ext>
            </a:extLst>
          </p:cNvPr>
          <p:cNvSpPr txBox="1">
            <a:spLocks/>
          </p:cNvSpPr>
          <p:nvPr/>
        </p:nvSpPr>
        <p:spPr>
          <a:xfrm flipH="1">
            <a:off x="1019176" y="3819411"/>
            <a:ext cx="3329949"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Immersion / </a:t>
            </a:r>
          </a:p>
          <a:p>
            <a:pPr marL="0" indent="0" defTabSz="914400">
              <a:buClr>
                <a:schemeClr val="tx1"/>
              </a:buClr>
              <a:buSzPts val="1100"/>
            </a:pPr>
            <a:r>
              <a:rPr lang="en-US" b="1" kern="0" dirty="0">
                <a:solidFill>
                  <a:srgbClr val="D5FA68"/>
                </a:solidFill>
              </a:rPr>
              <a:t>No motion Sickness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2" name="Google Shape;2083;p69">
            <a:extLst>
              <a:ext uri="{FF2B5EF4-FFF2-40B4-BE49-F238E27FC236}">
                <a16:creationId xmlns:a16="http://schemas.microsoft.com/office/drawing/2014/main" id="{D43E7849-C2C6-448A-B559-E69855B656EF}"/>
              </a:ext>
            </a:extLst>
          </p:cNvPr>
          <p:cNvSpPr txBox="1">
            <a:spLocks/>
          </p:cNvSpPr>
          <p:nvPr/>
        </p:nvSpPr>
        <p:spPr>
          <a:xfrm flipH="1">
            <a:off x="9438576" y="3819411"/>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Large Data Flow</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765856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3"/>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4"/>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mj-lt"/>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mj-lt"/>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mn-lt"/>
                <a:cs typeface="Sora"/>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mn-lt"/>
                <a:cs typeface="Sora"/>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mn-lt"/>
                <a:cs typeface="Sora"/>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mj-lt"/>
                <a:sym typeface="Saira SemiCondensed ExtraBold"/>
              </a:rPr>
              <a:t>Παρελθόν</a:t>
            </a:r>
            <a:endParaRPr kumimoji="0" lang="en-US" sz="3500" b="1" i="0" u="none" strike="noStrike" kern="0" cap="none" spc="0" normalizeH="0" baseline="0" noProof="0" dirty="0">
              <a:ln>
                <a:noFill/>
              </a:ln>
              <a:solidFill>
                <a:srgbClr val="F7743C"/>
              </a:solidFill>
              <a:effectLst/>
              <a:uLnTx/>
              <a:uFillTx/>
              <a:latin typeface="+mj-lt"/>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400" b="0" i="0" u="none" strike="noStrike" kern="0" cap="none" spc="0" normalizeH="0" baseline="0" noProof="0" dirty="0">
                <a:ln>
                  <a:noFill/>
                </a:ln>
                <a:solidFill>
                  <a:srgbClr val="FFFFFF"/>
                </a:solidFill>
                <a:effectLst/>
                <a:uLnTx/>
                <a:uFillTx/>
                <a:latin typeface="+mn-lt"/>
                <a:cs typeface="Sora"/>
                <a:sym typeface="Sora"/>
              </a:rPr>
              <a:t>Ο μεγαλύτερος περιορισμός στην απόδοση σύνθετων πολυγώνων είναι η υποδομή υλικού ως κύρια και καθώς και αλγοριθμικές προσεγγίσεις στην απόδοση</a:t>
            </a:r>
            <a:endParaRPr kumimoji="0" lang="en-US" sz="1400" b="0" i="0" u="none" strike="noStrike" kern="0" cap="none" spc="0" normalizeH="0" baseline="0" noProof="0" dirty="0">
              <a:ln>
                <a:noFill/>
              </a:ln>
              <a:solidFill>
                <a:srgbClr val="FFFFFF"/>
              </a:solidFill>
              <a:effectLst/>
              <a:uLnTx/>
              <a:uFillTx/>
              <a:latin typeface="+mn-lt"/>
              <a:cs typeface="Sora"/>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400" b="0" i="0" u="none" strike="noStrike" kern="0" cap="none" spc="0" normalizeH="0" baseline="0" noProof="0" dirty="0">
                <a:ln>
                  <a:noFill/>
                </a:ln>
                <a:solidFill>
                  <a:srgbClr val="D5FA68"/>
                </a:solidFill>
                <a:effectLst/>
                <a:uLnTx/>
                <a:uFillTx/>
                <a:latin typeface="+mn-lt"/>
                <a:cs typeface="Sora"/>
                <a:sym typeface="Sora"/>
              </a:rPr>
              <a:t>Εκτός από τη διατήρηση ενός σταθερού χτυπήματος του ρολογιού ανά καρέ για απόδοση γραφικών/</a:t>
            </a:r>
            <a:r>
              <a:rPr kumimoji="0" lang="el-GR" sz="1400" b="0" i="0" u="none" strike="noStrike" kern="0" cap="none" spc="0" normalizeH="0" baseline="0" noProof="0" dirty="0" err="1">
                <a:ln>
                  <a:noFill/>
                </a:ln>
                <a:solidFill>
                  <a:srgbClr val="D5FA68"/>
                </a:solidFill>
                <a:effectLst/>
                <a:uLnTx/>
                <a:uFillTx/>
                <a:latin typeface="+mn-lt"/>
                <a:cs typeface="Sora"/>
                <a:sym typeface="Sora"/>
              </a:rPr>
              <a:t>shaders</a:t>
            </a:r>
            <a:r>
              <a:rPr kumimoji="0" lang="el-GR" sz="1400" b="0" i="0" u="none" strike="noStrike" kern="0" cap="none" spc="0" normalizeH="0" baseline="0" noProof="0" dirty="0">
                <a:ln>
                  <a:noFill/>
                </a:ln>
                <a:solidFill>
                  <a:srgbClr val="D5FA68"/>
                </a:solidFill>
                <a:effectLst/>
                <a:uLnTx/>
                <a:uFillTx/>
                <a:latin typeface="+mn-lt"/>
                <a:cs typeface="Sora"/>
                <a:sym typeface="Sora"/>
              </a:rPr>
              <a:t> για </a:t>
            </a:r>
            <a:r>
              <a:rPr kumimoji="0" lang="el-GR" sz="1400" b="0" i="0" u="none" strike="noStrike" kern="0" cap="none" spc="0" normalizeH="0" baseline="0" noProof="0" dirty="0" err="1">
                <a:ln>
                  <a:noFill/>
                </a:ln>
                <a:solidFill>
                  <a:srgbClr val="D5FA68"/>
                </a:solidFill>
                <a:effectLst/>
                <a:uLnTx/>
                <a:uFillTx/>
                <a:latin typeface="+mn-lt"/>
                <a:cs typeface="Sora"/>
                <a:sym typeface="Sora"/>
              </a:rPr>
              <a:t>Dynamic</a:t>
            </a:r>
            <a:r>
              <a:rPr kumimoji="0" lang="el-GR" sz="1400" b="0" i="0" u="none" strike="noStrike" kern="0" cap="none" spc="0" normalizeH="0" baseline="0" noProof="0" dirty="0">
                <a:ln>
                  <a:noFill/>
                </a:ln>
                <a:solidFill>
                  <a:srgbClr val="D5FA68"/>
                </a:solidFill>
                <a:effectLst/>
                <a:uLnTx/>
                <a:uFillTx/>
                <a:latin typeface="+mn-lt"/>
                <a:cs typeface="Sora"/>
                <a:sym typeface="Sora"/>
              </a:rPr>
              <a:t> </a:t>
            </a:r>
            <a:r>
              <a:rPr kumimoji="0" lang="el-GR" sz="1400" b="0" i="0" u="none" strike="noStrike" kern="0" cap="none" spc="0" normalizeH="0" baseline="0" noProof="0" dirty="0" err="1">
                <a:ln>
                  <a:noFill/>
                </a:ln>
                <a:solidFill>
                  <a:srgbClr val="D5FA68"/>
                </a:solidFill>
                <a:effectLst/>
                <a:uLnTx/>
                <a:uFillTx/>
                <a:latin typeface="+mn-lt"/>
                <a:cs typeface="Sora"/>
                <a:sym typeface="Sora"/>
              </a:rPr>
              <a:t>Global</a:t>
            </a:r>
            <a:r>
              <a:rPr kumimoji="0" lang="el-GR" sz="1400" b="0" i="0" u="none" strike="noStrike" kern="0" cap="none" spc="0" normalizeH="0" baseline="0" noProof="0" dirty="0">
                <a:ln>
                  <a:noFill/>
                </a:ln>
                <a:solidFill>
                  <a:srgbClr val="D5FA68"/>
                </a:solidFill>
                <a:effectLst/>
                <a:uLnTx/>
                <a:uFillTx/>
                <a:latin typeface="+mn-lt"/>
                <a:cs typeface="Sora"/>
                <a:sym typeface="Sora"/>
              </a:rPr>
              <a:t> </a:t>
            </a:r>
            <a:r>
              <a:rPr kumimoji="0" lang="el-GR" sz="1400" b="0" i="0" u="none" strike="noStrike" kern="0" cap="none" spc="0" normalizeH="0" baseline="0" noProof="0" dirty="0" err="1">
                <a:ln>
                  <a:noFill/>
                </a:ln>
                <a:solidFill>
                  <a:srgbClr val="D5FA68"/>
                </a:solidFill>
                <a:effectLst/>
                <a:uLnTx/>
                <a:uFillTx/>
                <a:latin typeface="+mn-lt"/>
                <a:cs typeface="Sora"/>
                <a:sym typeface="Sora"/>
              </a:rPr>
              <a:t>illumination</a:t>
            </a:r>
            <a:r>
              <a:rPr kumimoji="0" lang="el-GR" sz="1400" b="0" i="0" u="none" strike="noStrike" kern="0" cap="none" spc="0" normalizeH="0" baseline="0" noProof="0" dirty="0">
                <a:ln>
                  <a:noFill/>
                </a:ln>
                <a:solidFill>
                  <a:srgbClr val="D5FA68"/>
                </a:solidFill>
                <a:effectLst/>
                <a:uLnTx/>
                <a:uFillTx/>
                <a:latin typeface="+mn-lt"/>
                <a:cs typeface="Sora"/>
                <a:sym typeface="Sora"/>
              </a:rPr>
              <a:t> &amp; </a:t>
            </a:r>
            <a:r>
              <a:rPr kumimoji="0" lang="el-GR" sz="1400" b="0" i="0" u="none" strike="noStrike" kern="0" cap="none" spc="0" normalizeH="0" baseline="0" noProof="0" dirty="0" err="1">
                <a:ln>
                  <a:noFill/>
                </a:ln>
                <a:solidFill>
                  <a:srgbClr val="D5FA68"/>
                </a:solidFill>
                <a:effectLst/>
                <a:uLnTx/>
                <a:uFillTx/>
                <a:latin typeface="+mn-lt"/>
                <a:cs typeface="Sora"/>
                <a:sym typeface="Sora"/>
              </a:rPr>
              <a:t>Reflections</a:t>
            </a:r>
            <a:r>
              <a:rPr kumimoji="0" lang="el-GR" sz="1400" b="0" i="0" u="none" strike="noStrike" kern="0" cap="none" spc="0" normalizeH="0" baseline="0" noProof="0" dirty="0">
                <a:ln>
                  <a:noFill/>
                </a:ln>
                <a:solidFill>
                  <a:srgbClr val="D5FA68"/>
                </a:solidFill>
                <a:effectLst/>
                <a:uLnTx/>
                <a:uFillTx/>
                <a:latin typeface="+mn-lt"/>
                <a:cs typeface="Sora"/>
                <a:sym typeface="Sora"/>
              </a:rPr>
              <a:t> και κλειδωμένου FPS για λογική εκτέλεση συνήθως (ανά 60 FPS 1 εκτελεστικό κύκλο)</a:t>
            </a:r>
            <a:endParaRPr kumimoji="0" lang="en-US" sz="1400" b="0" i="0" u="none" strike="noStrike" kern="0" cap="none" spc="0" normalizeH="0" baseline="0" noProof="0" dirty="0">
              <a:ln>
                <a:noFill/>
              </a:ln>
              <a:solidFill>
                <a:srgbClr val="D5FA68"/>
              </a:solidFill>
              <a:effectLst/>
              <a:uLnTx/>
              <a:uFillTx/>
              <a:latin typeface="+mn-lt"/>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mj-lt"/>
              </a:rPr>
              <a:t>Παρών</a:t>
            </a:r>
            <a:endParaRPr kumimoji="0" lang="en-US" sz="3500" b="1" i="0" u="none" strike="noStrike" kern="0" cap="none" spc="0" normalizeH="0" baseline="0" noProof="0" dirty="0">
              <a:ln>
                <a:noFill/>
              </a:ln>
              <a:solidFill>
                <a:srgbClr val="F7743C"/>
              </a:solidFill>
              <a:effectLst/>
              <a:uLnTx/>
              <a:uFillTx/>
              <a:latin typeface="+mj-lt"/>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400" b="0" i="0" u="none" strike="noStrike" kern="0" cap="none" spc="0" normalizeH="0" baseline="0" noProof="0" dirty="0">
                <a:ln>
                  <a:noFill/>
                </a:ln>
                <a:solidFill>
                  <a:srgbClr val="FFFFFF"/>
                </a:solidFill>
                <a:effectLst/>
                <a:uLnTx/>
                <a:uFillTx/>
                <a:latin typeface="+mn-lt"/>
                <a:cs typeface="Sora"/>
                <a:sym typeface="Sora"/>
              </a:rPr>
              <a:t>Το ισχυρότερο υλικό είχε ως αποτέλεσμα το </a:t>
            </a:r>
            <a:r>
              <a:rPr kumimoji="0" lang="el-GR" sz="1400" b="0" i="0" u="none" strike="noStrike" kern="0" cap="none" spc="0" normalizeH="0" baseline="0" noProof="0" dirty="0" err="1">
                <a:ln>
                  <a:noFill/>
                </a:ln>
                <a:solidFill>
                  <a:srgbClr val="FFFFFF"/>
                </a:solidFill>
                <a:effectLst/>
                <a:uLnTx/>
                <a:uFillTx/>
                <a:latin typeface="+mn-lt"/>
                <a:cs typeface="Sora"/>
                <a:sym typeface="Sora"/>
              </a:rPr>
              <a:t>Raytracing</a:t>
            </a:r>
            <a:r>
              <a:rPr kumimoji="0" lang="el-GR" sz="1400" b="0" i="0" u="none" strike="noStrike" kern="0" cap="none" spc="0" normalizeH="0" baseline="0" noProof="0" dirty="0">
                <a:ln>
                  <a:noFill/>
                </a:ln>
                <a:solidFill>
                  <a:srgbClr val="FFFFFF"/>
                </a:solidFill>
                <a:effectLst/>
                <a:uLnTx/>
                <a:uFillTx/>
                <a:latin typeface="+mn-lt"/>
                <a:cs typeface="Sora"/>
                <a:sym typeface="Sora"/>
              </a:rPr>
              <a:t> να είναι εφικτός στόχος</a:t>
            </a:r>
            <a:endParaRPr kumimoji="0" lang="en-US" sz="1400" b="0" i="0" u="none" strike="noStrike" kern="0" cap="none" spc="0" normalizeH="0" baseline="0" noProof="0" dirty="0">
              <a:ln>
                <a:noFill/>
              </a:ln>
              <a:solidFill>
                <a:srgbClr val="FFFFFF"/>
              </a:solidFill>
              <a:effectLst/>
              <a:uLnTx/>
              <a:uFillTx/>
              <a:latin typeface="+mn-lt"/>
              <a:cs typeface="Sora"/>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400" b="0" i="0" u="none" strike="noStrike" kern="0" cap="none" spc="0" normalizeH="0" baseline="0" noProof="0" dirty="0">
                <a:ln>
                  <a:noFill/>
                </a:ln>
                <a:solidFill>
                  <a:srgbClr val="D5FA68"/>
                </a:solidFill>
                <a:effectLst/>
                <a:uLnTx/>
                <a:uFillTx/>
                <a:latin typeface="+mn-lt"/>
                <a:cs typeface="Sora"/>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400" b="0" i="0" u="none" strike="noStrike" kern="0" cap="none" spc="0" normalizeH="0" baseline="0" noProof="0" dirty="0">
              <a:ln>
                <a:noFill/>
              </a:ln>
              <a:solidFill>
                <a:srgbClr val="D5FA68"/>
              </a:solidFill>
              <a:effectLst/>
              <a:uLnTx/>
              <a:uFillTx/>
              <a:latin typeface="+mn-lt"/>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rPr>
              <a:t>Μέλλον είναι</a:t>
            </a:r>
            <a:endParaRPr kumimoji="0" lang="en-US" sz="3500" b="1"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kern="0" dirty="0">
                <a:solidFill>
                  <a:srgbClr val="D5FA68"/>
                </a:solidFill>
                <a:latin typeface="+mn-lt"/>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400" b="0" i="0" u="none" strike="noStrike" kern="0" cap="none" spc="0" normalizeH="0" baseline="0" noProof="0" dirty="0">
              <a:ln>
                <a:noFill/>
              </a:ln>
              <a:solidFill>
                <a:srgbClr val="D5FA68"/>
              </a:solidFill>
              <a:effectLst/>
              <a:uLnTx/>
              <a:uFillTx/>
              <a:latin typeface="+mn-lt"/>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400" b="0" i="0" u="none" strike="noStrike" kern="0" cap="none" spc="0" normalizeH="0" baseline="0" noProof="0" dirty="0">
                <a:ln>
                  <a:noFill/>
                </a:ln>
                <a:solidFill>
                  <a:srgbClr val="FFFFFF"/>
                </a:solidFill>
                <a:effectLst/>
                <a:uLnTx/>
                <a:uFillTx/>
                <a:latin typeface="+mn-lt"/>
                <a:cs typeface="Sora"/>
                <a:sym typeface="Sora"/>
              </a:rPr>
              <a:t>Αυτό στην πραγματικότητα συμβαίνει ήδη</a:t>
            </a:r>
            <a:endParaRPr kumimoji="0" lang="en-US" sz="1400" b="0" i="0" u="none" strike="noStrike" kern="0" cap="none" spc="0" normalizeH="0" baseline="0" noProof="0" dirty="0">
              <a:ln>
                <a:noFill/>
              </a:ln>
              <a:solidFill>
                <a:srgbClr val="FFFFFF"/>
              </a:solidFill>
              <a:effectLst/>
              <a:uLnTx/>
              <a:uFillTx/>
              <a:latin typeface="+mn-lt"/>
              <a:cs typeface="Sora"/>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b="1" kern="0" dirty="0">
                <a:solidFill>
                  <a:srgbClr val="FFFFFF"/>
                </a:solidFill>
              </a:rPr>
              <a:t>Επαναστατικό</a:t>
            </a:r>
            <a:r>
              <a:rPr lang="en-US" sz="1800" b="1" kern="0" dirty="0">
                <a:solidFill>
                  <a:srgbClr val="FFFFFF"/>
                </a:solidFill>
              </a:rPr>
              <a:t>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t>Ένα </a:t>
            </a:r>
            <a:r>
              <a:rPr lang="el-GR" sz="1800" dirty="0" err="1"/>
              <a:t>πολυπλατφορμικό</a:t>
            </a:r>
            <a:r>
              <a:rPr lang="el-GR" sz="1800" dirty="0"/>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A1596-E3D9-4AA8-87EB-44C0417EA514}"/>
              </a:ext>
            </a:extLst>
          </p:cNvPr>
          <p:cNvSpPr txBox="1"/>
          <p:nvPr/>
        </p:nvSpPr>
        <p:spPr>
          <a:xfrm>
            <a:off x="1126837" y="1123240"/>
            <a:ext cx="9280525" cy="4611519"/>
          </a:xfrm>
          <a:prstGeom prst="rect">
            <a:avLst/>
          </a:prstGeom>
          <a:noFill/>
        </p:spPr>
        <p:txBody>
          <a:bodyPr wrap="square">
            <a:spAutoFit/>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Θα ήθελα να ευχαριστήσω θερμά όλους όσους συνέβαλαν με τον τρόπο τους στην επιτυχή εκπόνηση της διπλωματικής μου εργασίας, και ιδιαιτέρως τον υπεύθυνο καθηγητή για την διπλωματική μου εργασία κύριο </a:t>
            </a:r>
            <a:r>
              <a:rPr lang="el-GR" sz="1800" dirty="0" err="1">
                <a:effectLst/>
                <a:latin typeface="Arial" panose="020B0604020202020204" pitchFamily="34" charset="0"/>
                <a:ea typeface="Calibri" panose="020F0502020204030204" pitchFamily="34" charset="0"/>
                <a:cs typeface="Arial" panose="020B0604020202020204" pitchFamily="34" charset="0"/>
              </a:rPr>
              <a:t>Φραντζίδη</a:t>
            </a:r>
            <a:r>
              <a:rPr lang="el-GR" sz="1800" dirty="0">
                <a:effectLst/>
                <a:latin typeface="Arial" panose="020B0604020202020204" pitchFamily="34" charset="0"/>
                <a:ea typeface="Calibri" panose="020F0502020204030204" pitchFamily="34" charset="0"/>
                <a:cs typeface="Arial" panose="020B0604020202020204" pitchFamily="34" charset="0"/>
              </a:rPr>
              <a:t> Χρήστο ήταν πάντοτε πρόθυμος και διαθέσιμος να μου λύσει οποιαδήποτε απορία, ενώ παράλληλα με καθοδήγησε με τις πολύτιμες συμβουλές του στην σωστή συγγραφή της εργασίας αλλά και άλλους καθηγητές/υπεύθυνους του προγράμματος της σχολής μου με παροχή σεμιναρίων/</a:t>
            </a:r>
            <a:r>
              <a:rPr lang="en-US" sz="1800" dirty="0">
                <a:effectLst/>
                <a:latin typeface="Arial" panose="020B0604020202020204" pitchFamily="34" charset="0"/>
                <a:ea typeface="Calibri" panose="020F0502020204030204" pitchFamily="34" charset="0"/>
                <a:cs typeface="Arial" panose="020B0604020202020204" pitchFamily="34" charset="0"/>
              </a:rPr>
              <a:t>workshops</a:t>
            </a:r>
            <a:r>
              <a:rPr lang="el-GR" sz="1800" dirty="0">
                <a:effectLst/>
                <a:latin typeface="Arial" panose="020B0604020202020204" pitchFamily="34" charset="0"/>
                <a:ea typeface="Calibri" panose="020F0502020204030204" pitchFamily="34" charset="0"/>
                <a:cs typeface="Arial" panose="020B0604020202020204" pitchFamily="34" charset="0"/>
              </a:rPr>
              <a:t> ενημερώσεων δεξιοτήτων και νέας γνώσεις αλλά και υποστήριξη διαδικτυακών </a:t>
            </a:r>
            <a:r>
              <a:rPr lang="el-GR" sz="1800" dirty="0" err="1">
                <a:effectLst/>
                <a:latin typeface="Arial" panose="020B0604020202020204" pitchFamily="34" charset="0"/>
                <a:ea typeface="Calibri" panose="020F0502020204030204" pitchFamily="34" charset="0"/>
                <a:cs typeface="Arial" panose="020B0604020202020204" pitchFamily="34" charset="0"/>
              </a:rPr>
              <a:t>πλατφόρμων</a:t>
            </a:r>
            <a:r>
              <a:rPr lang="el-GR" sz="1800" dirty="0">
                <a:effectLst/>
                <a:latin typeface="Arial" panose="020B0604020202020204" pitchFamily="34" charset="0"/>
                <a:ea typeface="Calibri" panose="020F0502020204030204" pitchFamily="34" charset="0"/>
                <a:cs typeface="Arial" panose="020B0604020202020204" pitchFamily="34" charset="0"/>
              </a:rPr>
              <a:t> του κολλεγίου και πληθώρα υλικού της βιβλιοθήκη του </a:t>
            </a:r>
            <a:r>
              <a:rPr lang="en-US" sz="1800" dirty="0">
                <a:effectLst/>
                <a:latin typeface="Arial" panose="020B0604020202020204" pitchFamily="34" charset="0"/>
                <a:ea typeface="Calibri" panose="020F0502020204030204" pitchFamily="34" charset="0"/>
                <a:cs typeface="Arial" panose="020B0604020202020204" pitchFamily="34" charset="0"/>
              </a:rPr>
              <a:t>AMC</a:t>
            </a:r>
            <a:r>
              <a:rPr lang="el-GR" sz="1800" dirty="0">
                <a:effectLst/>
                <a:latin typeface="Arial" panose="020B0604020202020204" pitchFamily="34" charset="0"/>
                <a:ea typeface="Calibri" panose="020F0502020204030204" pitchFamily="34" charset="0"/>
                <a:cs typeface="Arial" panose="020B0604020202020204" pitchFamily="34" charset="0"/>
              </a:rPr>
              <a:t> Μητροπολιτικού για την διεκπεραίωση της εργασίας αυτής. Επιπλέον, θα ήθελα να πω και ένα μεγάλο ευχαριστώ στην οικογένεια μου (γονείς/παππούδες)  και τα ζωάκια μου (</a:t>
            </a:r>
            <a:r>
              <a:rPr lang="en-US" sz="1800" i="1" dirty="0">
                <a:effectLst/>
                <a:latin typeface="Arial" panose="020B0604020202020204" pitchFamily="34" charset="0"/>
                <a:ea typeface="Calibri" panose="020F0502020204030204" pitchFamily="34" charset="0"/>
                <a:cs typeface="Arial" panose="020B0604020202020204" pitchFamily="34" charset="0"/>
              </a:rPr>
              <a:t>dogs</a:t>
            </a:r>
            <a:r>
              <a:rPr lang="el-GR" sz="1800" dirty="0">
                <a:effectLst/>
                <a:latin typeface="Arial" panose="020B0604020202020204" pitchFamily="34" charset="0"/>
                <a:ea typeface="Calibri" panose="020F0502020204030204" pitchFamily="34" charset="0"/>
                <a:cs typeface="Arial" panose="020B0604020202020204" pitchFamily="34" charset="0"/>
              </a:rPr>
              <a:t>), οι οποίοι με στήριξαν και με ενθάρρυναν καθ’ όλη τη διάρκεια.</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EF09222-4F8D-4825-9E4F-F45890C9908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ΕΥΧΑΡΙΣΤΙΕΣ</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0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3" y="2593650"/>
            <a:ext cx="3674793"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mj-lt"/>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mj-lt"/>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l-GR" b="1" dirty="0"/>
              <a:t>Εμπειρία χρήστη</a:t>
            </a:r>
            <a:endParaRPr lang="en-US" b="1" dirty="0"/>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70000" lnSpcReduction="20000"/>
          </a:bodyPr>
          <a:lstStyle/>
          <a:p>
            <a:r>
              <a:rPr lang="el-GR" sz="2300" dirty="0">
                <a:solidFill>
                  <a:srgbClr val="D5FA68"/>
                </a:solidFill>
                <a:cs typeface="Sora" pitchFamily="2" charset="0"/>
              </a:rPr>
              <a:t>Όπως συμβαίνει με κάθε σχέδιο προϊόντος, πρέπει να βασίζεται στο χρήστη</a:t>
            </a:r>
            <a:endParaRPr lang="en-US" sz="2300" dirty="0">
              <a:solidFill>
                <a:srgbClr val="D5FA68"/>
              </a:solidFill>
              <a:cs typeface="Sora" pitchFamily="2" charset="0"/>
            </a:endParaRPr>
          </a:p>
          <a:p>
            <a:pPr marL="342900" indent="-342900">
              <a:buFont typeface="Arial" panose="020B0604020202020204" pitchFamily="34" charset="0"/>
              <a:buChar char="•"/>
            </a:pPr>
            <a:r>
              <a:rPr lang="el-GR" sz="2300" dirty="0">
                <a:cs typeface="Sora" pitchFamily="2" charset="0"/>
              </a:rPr>
              <a:t>Ακολουθήστε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sz="2300" dirty="0">
              <a:cs typeface="Sora" pitchFamily="2" charset="0"/>
            </a:endParaRPr>
          </a:p>
          <a:p>
            <a:pPr marL="285750" indent="-285750">
              <a:buFont typeface="Arial" panose="020B0604020202020204" pitchFamily="34" charset="0"/>
              <a:buChar char="•"/>
            </a:pPr>
            <a:r>
              <a:rPr lang="el-GR" sz="2300" dirty="0">
                <a:cs typeface="Sora" pitchFamily="2" charset="0"/>
              </a:rPr>
              <a:t>Ισορροπία εσωτερικών συστημάτων που δημιουργούν μια αρμονική εμπειρία αντί για διακυμάνσεις</a:t>
            </a:r>
            <a:endParaRPr lang="en-US" sz="2300" dirty="0">
              <a:cs typeface="Sora" pitchFamily="2" charset="0"/>
            </a:endParaRPr>
          </a:p>
          <a:p>
            <a:pPr marL="285750" indent="-285750">
              <a:buFont typeface="Arial" panose="020B0604020202020204" pitchFamily="34" charset="0"/>
              <a:buChar char="•"/>
            </a:pPr>
            <a:r>
              <a:rPr lang="el-GR" sz="2300" dirty="0">
                <a:cs typeface="Sora" pitchFamily="2" charset="0"/>
              </a:rPr>
              <a:t>Ανάλογα με το καλλιτεχνικό στυλ χρησιμοποιήστε το ως βασική κατεύθυνση. Δώστε το άγγιγμα της αίσθησης που θέλετε να προφέρετε</a:t>
            </a:r>
            <a:endParaRPr lang="en-US" sz="2300" dirty="0">
              <a:cs typeface="Sora" pitchFamily="2" charset="0"/>
            </a:endParaRPr>
          </a:p>
          <a:p>
            <a:pPr marL="285750" indent="-285750">
              <a:buFont typeface="Arial" panose="020B0604020202020204" pitchFamily="34" charset="0"/>
              <a:buChar char="•"/>
            </a:pPr>
            <a:r>
              <a:rPr lang="el-GR" sz="2300" dirty="0">
                <a:cs typeface="Sora" pitchFamily="2" charset="0"/>
              </a:rPr>
              <a:t>Σκεφτείτε πάντα ότι είναι κάτι περισσότερο από ένα πρόγραμμα, είναι ένα προϊόν και </a:t>
            </a:r>
            <a:r>
              <a:rPr lang="el-GR" sz="2300" dirty="0">
                <a:solidFill>
                  <a:srgbClr val="D5FA68"/>
                </a:solidFill>
                <a:cs typeface="Sora" pitchFamily="2" charset="0"/>
              </a:rPr>
              <a:t>«</a:t>
            </a:r>
            <a:r>
              <a:rPr lang="en-US" sz="2300" dirty="0">
                <a:solidFill>
                  <a:srgbClr val="D5FA68"/>
                </a:solidFill>
                <a:cs typeface="Sora" pitchFamily="2" charset="0"/>
              </a:rPr>
              <a:t>just as good software is never done, good product design principles are never done</a:t>
            </a:r>
            <a:r>
              <a:rPr lang="el-GR" sz="2300" dirty="0">
                <a:solidFill>
                  <a:srgbClr val="D5FA68"/>
                </a:solidFill>
                <a:cs typeface="Sora" pitchFamily="2" charset="0"/>
              </a:rPr>
              <a:t>»</a:t>
            </a:r>
            <a:endParaRPr lang="en-US" sz="2300" dirty="0">
              <a:solidFill>
                <a:srgbClr val="D5FA68"/>
              </a:solidFill>
              <a:cs typeface="Sora" pitchFamily="2" charset="0"/>
            </a:endParaRPr>
          </a:p>
          <a:p>
            <a:pPr marL="285750" indent="-285750">
              <a:buFont typeface="Arial" panose="020B0604020202020204" pitchFamily="34" charset="0"/>
              <a:buChar char="•"/>
            </a:pPr>
            <a:r>
              <a:rPr lang="el-GR" sz="2300" dirty="0">
                <a:cs typeface="Sora" pitchFamily="2" charset="0"/>
              </a:rPr>
              <a:t>Αυτό μας κάνει να καλωσορίσουμε κάθε αλλαγή/νέα ιδέα</a:t>
            </a:r>
            <a:endParaRPr lang="en-US" sz="2300" dirty="0">
              <a:cs typeface="Sora" pitchFamily="2" charset="0"/>
            </a:endParaRP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7FB79ED-3357-4249-BDE9-94FCD9259C8B}"/>
              </a:ext>
            </a:extLst>
          </p:cNvPr>
          <p:cNvPicPr>
            <a:picLocks noChangeAspect="1"/>
          </p:cNvPicPr>
          <p:nvPr/>
        </p:nvPicPr>
        <p:blipFill>
          <a:blip r:embed="rId5"/>
          <a:stretch>
            <a:fillRect/>
          </a:stretch>
        </p:blipFill>
        <p:spPr>
          <a:xfrm>
            <a:off x="2172124" y="1732484"/>
            <a:ext cx="7016821" cy="44752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2820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704267B-B21A-41E0-9E16-1DC9D3D8BE28}"/>
              </a:ext>
            </a:extLst>
          </p:cNvPr>
          <p:cNvPicPr>
            <a:picLocks noChangeAspect="1"/>
          </p:cNvPicPr>
          <p:nvPr/>
        </p:nvPicPr>
        <p:blipFill>
          <a:blip r:embed="rId5"/>
          <a:stretch>
            <a:fillRect/>
          </a:stretch>
        </p:blipFill>
        <p:spPr>
          <a:xfrm>
            <a:off x="2865106" y="1774008"/>
            <a:ext cx="6076726" cy="45417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21179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TextBox 68">
            <a:extLst>
              <a:ext uri="{FF2B5EF4-FFF2-40B4-BE49-F238E27FC236}">
                <a16:creationId xmlns:a16="http://schemas.microsoft.com/office/drawing/2014/main" id="{C2F0F306-15CA-4359-8793-90A2B0980F47}"/>
              </a:ext>
            </a:extLst>
          </p:cNvPr>
          <p:cNvSpPr txBox="1"/>
          <p:nvPr/>
        </p:nvSpPr>
        <p:spPr>
          <a:xfrm>
            <a:off x="1409116" y="732447"/>
            <a:ext cx="9346474" cy="5442516"/>
          </a:xfrm>
          <a:prstGeom prst="rect">
            <a:avLst/>
          </a:prstGeom>
          <a:noFill/>
        </p:spPr>
        <p:txBody>
          <a:bodyPr wrap="square">
            <a:spAutoFit/>
          </a:bodyPr>
          <a:lstStyle/>
          <a:p>
            <a:pPr marL="0" marR="0" algn="just">
              <a:lnSpc>
                <a:spcPct val="150000"/>
              </a:lnSpc>
              <a:spcBef>
                <a:spcPts val="0"/>
              </a:spcBef>
              <a:spcAft>
                <a:spcPts val="800"/>
              </a:spcAft>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845768F9-54EF-4B55-BE98-8C5921869616}"/>
              </a:ext>
            </a:extLst>
          </p:cNvPr>
          <p:cNvSpPr txBox="1"/>
          <p:nvPr/>
        </p:nvSpPr>
        <p:spPr>
          <a:xfrm>
            <a:off x="1422763" y="131439"/>
            <a:ext cx="1593706" cy="461665"/>
          </a:xfrm>
          <a:prstGeom prst="rect">
            <a:avLst/>
          </a:prstGeom>
          <a:noFill/>
        </p:spPr>
        <p:txBody>
          <a:bodyPr wrap="none" rtlCol="0">
            <a:spAutoFit/>
          </a:bodyPr>
          <a:lstStyle/>
          <a:p>
            <a:r>
              <a:rPr lang="el-GR" sz="2400" b="1" dirty="0"/>
              <a:t>ΠΕΡΙΛΗΨΗ</a:t>
            </a:r>
            <a:endParaRPr lang="en-US" sz="2400" b="1" dirty="0">
              <a:latin typeface="Saira SemiCondensed ExtraBold" panose="00000906000000000000" pitchFamily="2" charset="0"/>
            </a:endParaRPr>
          </a:p>
        </p:txBody>
      </p:sp>
    </p:spTree>
    <p:extLst>
      <p:ext uri="{BB962C8B-B14F-4D97-AF65-F5344CB8AC3E}">
        <p14:creationId xmlns:p14="http://schemas.microsoft.com/office/powerpoint/2010/main" val="1272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Actors Logic (segment)</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AC4F596-EA3F-4D25-B731-44E92F3DA83D}"/>
              </a:ext>
            </a:extLst>
          </p:cNvPr>
          <p:cNvPicPr>
            <a:picLocks noChangeAspect="1"/>
          </p:cNvPicPr>
          <p:nvPr/>
        </p:nvPicPr>
        <p:blipFill>
          <a:blip r:embed="rId5"/>
          <a:stretch>
            <a:fillRect/>
          </a:stretch>
        </p:blipFill>
        <p:spPr>
          <a:xfrm>
            <a:off x="1394389" y="1767431"/>
            <a:ext cx="8381207" cy="44068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Rectangle 13">
            <a:extLst>
              <a:ext uri="{FF2B5EF4-FFF2-40B4-BE49-F238E27FC236}">
                <a16:creationId xmlns:a16="http://schemas.microsoft.com/office/drawing/2014/main" id="{9A5A189E-C685-4D31-852D-AC172BF0DFF4}"/>
              </a:ext>
            </a:extLst>
          </p:cNvPr>
          <p:cNvSpPr/>
          <p:nvPr/>
        </p:nvSpPr>
        <p:spPr>
          <a:xfrm>
            <a:off x="8153327" y="753113"/>
            <a:ext cx="2948181" cy="584775"/>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latin typeface="Saira SemiCondensed ExtraBold" panose="00000906000000000000" charset="0"/>
              </a:rPr>
              <a:t>It looks pretty ugly but it will get better !</a:t>
            </a:r>
          </a:p>
        </p:txBody>
      </p:sp>
    </p:spTree>
    <p:extLst>
      <p:ext uri="{BB962C8B-B14F-4D97-AF65-F5344CB8AC3E}">
        <p14:creationId xmlns:p14="http://schemas.microsoft.com/office/powerpoint/2010/main" val="720567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3" y="4257630"/>
            <a:ext cx="3019041"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mj-lt"/>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mj-lt"/>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mn-lt"/>
                <a:cs typeface="Sora"/>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mn-lt"/>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mn-lt"/>
                <a:cs typeface="Sora"/>
                <a:sym typeface="Sora"/>
              </a:rPr>
              <a:t>Έρευνα</a:t>
            </a:r>
            <a:endParaRPr kumimoji="0" lang="en-US" sz="2000" b="1" i="0" u="none" strike="noStrike" kern="0" cap="none" spc="0" normalizeH="0" baseline="0" noProof="0" dirty="0">
              <a:ln>
                <a:noFill/>
              </a:ln>
              <a:solidFill>
                <a:srgbClr val="FFFFFF"/>
              </a:solidFill>
              <a:effectLst/>
              <a:uLnTx/>
              <a:uFillTx/>
              <a:latin typeface="+mn-lt"/>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mn-lt"/>
              </a:rPr>
              <a:t>Ανάπτυξη</a:t>
            </a:r>
            <a:endParaRPr lang="en-US" sz="2000" b="1" kern="0" dirty="0">
              <a:solidFill>
                <a:srgbClr val="FFFFFF"/>
              </a:solidFill>
              <a:latin typeface="+mn-lt"/>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mn-lt"/>
                <a:cs typeface="Sora"/>
                <a:sym typeface="Sora"/>
              </a:rPr>
              <a:t>Εξέλιξη</a:t>
            </a:r>
            <a:r>
              <a:rPr kumimoji="0" lang="en-US" sz="2000" b="1" i="0" u="none" strike="noStrike" kern="0" cap="none" spc="0" normalizeH="0" baseline="0" noProof="0" dirty="0">
                <a:ln>
                  <a:noFill/>
                </a:ln>
                <a:solidFill>
                  <a:srgbClr val="FFFFFF"/>
                </a:solidFill>
                <a:effectLst/>
                <a:uLnTx/>
                <a:uFillTx/>
                <a:latin typeface="+mn-lt"/>
                <a:cs typeface="Sora"/>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a:t>
            </a:r>
            <a:r>
              <a:rPr lang="en-US" sz="2400" dirty="0">
                <a:effectLst/>
                <a:latin typeface="Arial" panose="020B0604020202020204" pitchFamily="34" charset="0"/>
                <a:ea typeface="Calibri" panose="020F0502020204030204" pitchFamily="34" charset="0"/>
                <a:cs typeface="Arial" panose="020B0604020202020204" pitchFamily="34" charset="0"/>
              </a:rPr>
              <a:t>idea</a:t>
            </a:r>
            <a:r>
              <a:rPr lang="el-GR" sz="2400" dirty="0">
                <a:effectLst/>
                <a:latin typeface="Arial" panose="020B0604020202020204" pitchFamily="34" charset="0"/>
                <a:ea typeface="Calibri" panose="020F0502020204030204" pitchFamily="34" charset="0"/>
                <a:cs typeface="Arial" panose="020B0604020202020204" pitchFamily="34" charset="0"/>
              </a:rPr>
              <a:t> -&gt; </a:t>
            </a:r>
            <a:r>
              <a:rPr lang="en-US" sz="2400" dirty="0">
                <a:effectLst/>
                <a:latin typeface="Arial" panose="020B0604020202020204" pitchFamily="34" charset="0"/>
                <a:ea typeface="Calibri" panose="020F0502020204030204" pitchFamily="34" charset="0"/>
                <a:cs typeface="Arial" panose="020B0604020202020204" pitchFamily="34" charset="0"/>
              </a:rPr>
              <a:t>reality</a:t>
            </a:r>
            <a:r>
              <a:rPr lang="el-GR"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Το παρών </a:t>
            </a:r>
            <a:r>
              <a:rPr lang="en-US" sz="2800" b="1" dirty="0">
                <a:latin typeface="Arial" panose="020B0604020202020204" pitchFamily="34" charset="0"/>
                <a:cs typeface="Arial" panose="020B0604020202020204" pitchFamily="34" charset="0"/>
              </a:rPr>
              <a:t>implementation </a:t>
            </a:r>
            <a:r>
              <a:rPr lang="el-GR" sz="2800" b="1" dirty="0">
                <a:latin typeface="Arial" panose="020B0604020202020204" pitchFamily="34" charset="0"/>
                <a:cs typeface="Arial" panose="020B0604020202020204" pitchFamily="34" charset="0"/>
              </a:rPr>
              <a:t>του </a:t>
            </a:r>
            <a:r>
              <a:rPr lang="en-US" sz="2800" b="1" dirty="0">
                <a:latin typeface="Arial" panose="020B0604020202020204" pitchFamily="34" charset="0"/>
                <a:cs typeface="Arial" panose="020B0604020202020204" pitchFamily="34" charset="0"/>
              </a:rPr>
              <a:t>Project</a:t>
            </a:r>
          </a:p>
        </p:txBody>
      </p:sp>
    </p:spTree>
    <p:extLst>
      <p:ext uri="{BB962C8B-B14F-4D97-AF65-F5344CB8AC3E}">
        <p14:creationId xmlns:p14="http://schemas.microsoft.com/office/powerpoint/2010/main" val="304093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89" y="4853819"/>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6" y="4853819"/>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786529"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756566"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784545"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754582"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784545"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754582"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600" kern="0" dirty="0">
                <a:solidFill>
                  <a:srgbClr val="FFFFFF"/>
                </a:solidFill>
                <a:latin typeface="Arial" panose="020B0604020202020204" pitchFamily="34" charset="0"/>
                <a:cs typeface="Arial" panose="020B0604020202020204" pitchFamily="34" charset="0"/>
              </a:rPr>
              <a:t>Έρευνα για το </a:t>
            </a:r>
            <a:r>
              <a:rPr lang="en-US" sz="16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600" kern="0" dirty="0">
                <a:solidFill>
                  <a:srgbClr val="FFFFFF"/>
                </a:solidFill>
                <a:latin typeface="Arial" panose="020B0604020202020204" pitchFamily="34" charset="0"/>
                <a:cs typeface="Arial" panose="020B0604020202020204" pitchFamily="34" charset="0"/>
              </a:rPr>
              <a:t>Gameplay Mechanics</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0022" y="3380124"/>
            <a:ext cx="3618794"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569358"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569355"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569358"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569354" y="3545972"/>
            <a:ext cx="3911428" cy="1526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600" kern="0" dirty="0">
                <a:solidFill>
                  <a:srgbClr val="FFFFFF"/>
                </a:solidFill>
                <a:latin typeface="Arial" panose="020B0604020202020204" pitchFamily="34" charset="0"/>
                <a:cs typeface="Arial" panose="020B0604020202020204" pitchFamily="34" charset="0"/>
              </a:rPr>
              <a:t>Ανάπτυξη</a:t>
            </a:r>
            <a:endParaRPr lang="en-US" sz="16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8" y="5021938"/>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759" y="5446882"/>
            <a:ext cx="3150264"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1600" kern="0" dirty="0">
                <a:solidFill>
                  <a:srgbClr val="FFFFFF"/>
                </a:solidFill>
                <a:latin typeface="Arial" panose="020B0604020202020204" pitchFamily="34" charset="0"/>
                <a:cs typeface="Arial" panose="020B0604020202020204" pitchFamily="34" charset="0"/>
              </a:rPr>
              <a:t> Mechanics</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569355" y="521602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587504" y="5428186"/>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6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805055" y="5147048"/>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96" name="Google Shape;790;p51">
            <a:extLst>
              <a:ext uri="{FF2B5EF4-FFF2-40B4-BE49-F238E27FC236}">
                <a16:creationId xmlns:a16="http://schemas.microsoft.com/office/drawing/2014/main" id="{289309BD-42B4-4FAD-BD05-4E5CF88F6A72}"/>
              </a:ext>
            </a:extLst>
          </p:cNvPr>
          <p:cNvSpPr txBox="1">
            <a:spLocks/>
          </p:cNvSpPr>
          <p:nvPr/>
        </p:nvSpPr>
        <p:spPr>
          <a:xfrm>
            <a:off x="2077188" y="1664948"/>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spTree>
    <p:extLst>
      <p:ext uri="{BB962C8B-B14F-4D97-AF65-F5344CB8AC3E}">
        <p14:creationId xmlns:p14="http://schemas.microsoft.com/office/powerpoint/2010/main" val="367217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6849" y="2714262"/>
            <a:ext cx="4830164" cy="8862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 - </a:t>
            </a: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6917" y="3497578"/>
            <a:ext cx="2840389"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8349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err="1">
                <a:solidFill>
                  <a:srgbClr val="FFFFFF"/>
                </a:solidFill>
                <a:latin typeface="Arial" panose="020B0604020202020204" pitchFamily="34" charset="0"/>
                <a:cs typeface="Arial" panose="020B0604020202020204" pitchFamily="34" charset="0"/>
              </a:rPr>
              <a:t>Διεπαφές</a:t>
            </a:r>
            <a:r>
              <a:rPr lang="el-GR" sz="16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7586" y="3429000"/>
            <a:ext cx="3661234" cy="1471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6453</TotalTime>
  <Words>2703</Words>
  <Application>Microsoft Office PowerPoint</Application>
  <PresentationFormat>Widescreen</PresentationFormat>
  <Paragraphs>411</Paragraphs>
  <Slides>47</Slides>
  <Notes>38</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47</vt:i4>
      </vt:variant>
    </vt:vector>
  </HeadingPairs>
  <TitlesOfParts>
    <vt:vector size="60" baseType="lpstr">
      <vt:lpstr>Arial</vt:lpstr>
      <vt:lpstr>Arial</vt:lpstr>
      <vt:lpstr>Arimo</vt:lpstr>
      <vt:lpstr>Calibri</vt:lpstr>
      <vt:lpstr>Cambria Math</vt:lpstr>
      <vt:lpstr>charter</vt:lpstr>
      <vt:lpstr>Cinzel</vt:lpstr>
      <vt:lpstr>Courier New</vt:lpstr>
      <vt:lpstr>Saira SemiCondensed</vt:lpstr>
      <vt:lpstr>Saira SemiCondensed ExtraBold</vt:lpstr>
      <vt:lpstr>Sora</vt:lpstr>
      <vt:lpstr>Tw Cen MT</vt:lpstr>
      <vt:lpstr>Circuit</vt:lpstr>
      <vt:lpstr>Advanced Gameplay Mechanics</vt:lpstr>
      <vt:lpstr>PowerPoint Presentation</vt:lpstr>
      <vt:lpstr>PowerPoint Presentation</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Gaming industry 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Εμπειρία χρήστη</vt:lpstr>
      <vt:lpstr>PowerPoint Presentation</vt:lpstr>
      <vt:lpstr>Gameplay mechanics - DEMO</vt:lpstr>
      <vt:lpstr>Gameplay mechanics - technical</vt:lpstr>
      <vt:lpstr>Gameplay mechanics - technical</vt:lpstr>
      <vt:lpstr>Gameplay mechanics - technical</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599</cp:revision>
  <dcterms:created xsi:type="dcterms:W3CDTF">2021-12-20T17:41:23Z</dcterms:created>
  <dcterms:modified xsi:type="dcterms:W3CDTF">2022-04-18T23:02:10Z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